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2" r:id="rId3"/>
    <p:sldId id="273" r:id="rId4"/>
    <p:sldId id="258" r:id="rId5"/>
    <p:sldId id="274" r:id="rId6"/>
    <p:sldId id="282" r:id="rId7"/>
    <p:sldId id="259" r:id="rId8"/>
    <p:sldId id="260" r:id="rId9"/>
    <p:sldId id="275" r:id="rId10"/>
    <p:sldId id="280" r:id="rId11"/>
    <p:sldId id="281" r:id="rId12"/>
    <p:sldId id="295" r:id="rId13"/>
    <p:sldId id="298" r:id="rId14"/>
    <p:sldId id="299" r:id="rId15"/>
    <p:sldId id="283" r:id="rId16"/>
    <p:sldId id="302" r:id="rId17"/>
    <p:sldId id="303" r:id="rId18"/>
    <p:sldId id="284" r:id="rId19"/>
    <p:sldId id="285" r:id="rId20"/>
    <p:sldId id="293" r:id="rId21"/>
    <p:sldId id="294" r:id="rId22"/>
    <p:sldId id="300" r:id="rId23"/>
    <p:sldId id="262" r:id="rId24"/>
    <p:sldId id="301" r:id="rId25"/>
    <p:sldId id="276" r:id="rId26"/>
    <p:sldId id="264" r:id="rId27"/>
    <p:sldId id="265" r:id="rId28"/>
    <p:sldId id="277" r:id="rId29"/>
    <p:sldId id="278" r:id="rId30"/>
    <p:sldId id="266" r:id="rId31"/>
    <p:sldId id="267" r:id="rId32"/>
    <p:sldId id="268" r:id="rId33"/>
    <p:sldId id="269" r:id="rId34"/>
    <p:sldId id="304" r:id="rId35"/>
    <p:sldId id="306" r:id="rId36"/>
    <p:sldId id="307" r:id="rId37"/>
    <p:sldId id="308" r:id="rId38"/>
    <p:sldId id="309" r:id="rId39"/>
    <p:sldId id="31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B2DB-C4C8-4923-A62F-CA638EE32D03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303F9-DC1C-469F-A4A9-44BFA30B0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4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EAD74B-7C34-4728-88AE-60B47322C33A}" type="slidenum">
              <a:rPr lang="ru-RU" altLang="ru-RU" sz="1200" b="0" smtClean="0"/>
              <a:pPr eaLnBrk="1" hangingPunct="1"/>
              <a:t>5</a:t>
            </a:fld>
            <a:endParaRPr lang="ru-RU" altLang="ru-RU" sz="1200" b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1451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0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8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2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973BE-684D-4042-9E6C-BE5A60B5C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99940"/>
      </p:ext>
    </p:extLst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6F6744-B129-4752-838A-7829D3EF2A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460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3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3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5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5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2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1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44E3-FD4C-492B-8B4B-9EBC4BD85A1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F2D9-449C-42E0-A949-2841C00A0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9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820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Закупочная логистика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696744" cy="302433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Характеристика логистики закупок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Планирование поставок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Выбор поставщика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Цифровая трансформация в логистике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3830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214312" y="285750"/>
            <a:ext cx="8606159" cy="617061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ru-RU" altLang="ru-RU" dirty="0" smtClean="0"/>
              <a:t>    В закупочной логистике самым трудоемким и ответственным является определение потребности организации в материальных ресурсах, </a:t>
            </a:r>
            <a:r>
              <a:rPr lang="ru-RU" altLang="ru-RU" dirty="0" err="1" smtClean="0"/>
              <a:t>т.е</a:t>
            </a:r>
            <a:r>
              <a:rPr lang="ru-RU" altLang="ru-RU" dirty="0" smtClean="0"/>
              <a:t> в определении наиболее оптимальной их величины.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dirty="0" smtClean="0"/>
              <a:t>Расчет оптимального или экономичного размера поставки производится на основе суммарных общих затрат С</a:t>
            </a:r>
            <a:r>
              <a:rPr lang="ru-RU" altLang="ru-RU" baseline="-25000" dirty="0" smtClean="0">
                <a:sym typeface="Symbol" pitchFamily="18" charset="2"/>
              </a:rPr>
              <a:t></a:t>
            </a:r>
            <a:r>
              <a:rPr lang="ru-RU" altLang="ru-RU" dirty="0" smtClean="0"/>
              <a:t> которые можно представить в виде функции:</a:t>
            </a:r>
          </a:p>
          <a:p>
            <a:pPr eaLnBrk="1" hangingPunct="1">
              <a:buFont typeface="Arial" charset="0"/>
              <a:buChar char="•"/>
            </a:pPr>
            <a:endParaRPr lang="ru-RU" altLang="ru-RU" dirty="0" smtClean="0"/>
          </a:p>
          <a:p>
            <a:pPr algn="ctr" eaLnBrk="1" hangingPunct="1">
              <a:buFont typeface="Arial" charset="0"/>
              <a:buChar char="•"/>
            </a:pPr>
            <a:r>
              <a:rPr lang="ru-RU" altLang="ru-RU" i="1" dirty="0" smtClean="0"/>
              <a:t>С</a:t>
            </a:r>
            <a:r>
              <a:rPr lang="ru-RU" altLang="ru-RU" i="1" baseline="-25000" dirty="0" smtClean="0">
                <a:sym typeface="Symbol" pitchFamily="18" charset="2"/>
              </a:rPr>
              <a:t></a:t>
            </a:r>
            <a:r>
              <a:rPr lang="ru-RU" altLang="ru-RU" i="1" baseline="-25000" dirty="0" smtClean="0"/>
              <a:t> </a:t>
            </a:r>
            <a:r>
              <a:rPr lang="ru-RU" altLang="ru-RU" i="1" dirty="0" smtClean="0"/>
              <a:t>= С</a:t>
            </a:r>
            <a:r>
              <a:rPr lang="ru-RU" altLang="ru-RU" i="1" baseline="-25000" dirty="0" smtClean="0"/>
              <a:t>К</a:t>
            </a:r>
            <a:r>
              <a:rPr lang="ru-RU" altLang="ru-RU" i="1" dirty="0" smtClean="0"/>
              <a:t> + С</a:t>
            </a:r>
            <a:r>
              <a:rPr lang="ru-RU" altLang="ru-RU" i="1" baseline="-25000" dirty="0" smtClean="0"/>
              <a:t>З</a:t>
            </a:r>
            <a:r>
              <a:rPr lang="ru-RU" altLang="ru-RU" i="1" dirty="0" smtClean="0"/>
              <a:t> + С</a:t>
            </a:r>
            <a:r>
              <a:rPr lang="ru-RU" altLang="ru-RU" i="1" baseline="-25000" dirty="0" smtClean="0"/>
              <a:t>Х</a:t>
            </a:r>
            <a:r>
              <a:rPr lang="ru-RU" altLang="ru-RU" i="1" dirty="0" smtClean="0"/>
              <a:t> + С</a:t>
            </a:r>
            <a:r>
              <a:rPr lang="ru-RU" altLang="ru-RU" i="1" baseline="-25000" dirty="0" smtClean="0"/>
              <a:t>Д</a:t>
            </a:r>
            <a:r>
              <a:rPr lang="ru-RU" altLang="ru-RU" i="1" dirty="0" smtClean="0"/>
              <a:t> + С</a:t>
            </a:r>
            <a:r>
              <a:rPr lang="ru-RU" altLang="ru-RU" i="1" baseline="-25000" dirty="0" smtClean="0"/>
              <a:t>Л</a:t>
            </a:r>
            <a:r>
              <a:rPr lang="ru-RU" altLang="ru-RU" i="1" dirty="0" smtClean="0"/>
              <a:t>                </a:t>
            </a: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2247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424936" cy="6336703"/>
          </a:xfrm>
        </p:spPr>
        <p:txBody>
          <a:bodyPr>
            <a:noAutofit/>
          </a:bodyPr>
          <a:lstStyle/>
          <a:p>
            <a:pPr marL="365760" indent="-256032" algn="just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/>
              <a:t>Затраты на приобретение </a:t>
            </a:r>
            <a:r>
              <a:rPr lang="ru-RU" sz="2400" b="1" i="1" dirty="0" err="1"/>
              <a:t>С</a:t>
            </a:r>
            <a:r>
              <a:rPr lang="ru-RU" sz="2400" b="1" i="1" baseline="-25000" dirty="0" err="1"/>
              <a:t>к</a:t>
            </a:r>
            <a:r>
              <a:rPr lang="ru-RU" sz="2400" i="1" dirty="0"/>
              <a:t> </a:t>
            </a:r>
            <a:r>
              <a:rPr lang="ru-RU" sz="2400" dirty="0"/>
              <a:t>определяются стоимостью единицы продукции; в свою очередь, стоимость может быть постоянной или переменной при учете оптовых скидок, которые зависят от объема заказа.</a:t>
            </a:r>
          </a:p>
          <a:p>
            <a:pPr marL="365760" indent="-256032" algn="just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/>
              <a:t>Затраты на оформление заказа </a:t>
            </a:r>
            <a:r>
              <a:rPr lang="ru-RU" sz="2400" b="1" i="1" dirty="0"/>
              <a:t>С</a:t>
            </a:r>
            <a:r>
              <a:rPr lang="ru-RU" sz="2400" b="1" i="1" baseline="-25000" dirty="0"/>
              <a:t>3</a:t>
            </a:r>
            <a:r>
              <a:rPr lang="ru-RU" sz="2400" i="1" dirty="0"/>
              <a:t> </a:t>
            </a:r>
            <a:r>
              <a:rPr lang="ru-RU" sz="2400" dirty="0"/>
              <a:t>представляют собой постоянные расходы, связанные с размещением заказа у поставщиков и его транс­портировкой. </a:t>
            </a:r>
          </a:p>
          <a:p>
            <a:pPr marL="365760" indent="-256032" algn="just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/>
              <a:t>Затраты на хранение запаса </a:t>
            </a:r>
            <a:r>
              <a:rPr lang="ru-RU" sz="2400" b="1" i="1" dirty="0"/>
              <a:t>С</a:t>
            </a:r>
            <a:r>
              <a:rPr lang="ru-RU" sz="2400" b="1" i="1" baseline="-25000" dirty="0"/>
              <a:t>Х</a:t>
            </a:r>
            <a:r>
              <a:rPr lang="ru-RU" sz="2400" i="1" dirty="0"/>
              <a:t> </a:t>
            </a:r>
            <a:r>
              <a:rPr lang="ru-RU" sz="2400" dirty="0"/>
              <a:t>отражают затраты на содержание и </a:t>
            </a:r>
            <a:r>
              <a:rPr lang="ru-RU" sz="2400" dirty="0" err="1"/>
              <a:t>грузопереработку</a:t>
            </a:r>
            <a:r>
              <a:rPr lang="ru-RU" sz="2400" dirty="0"/>
              <a:t> запаса на складе; затраты </a:t>
            </a:r>
            <a:r>
              <a:rPr lang="ru-RU" sz="2400" i="1" dirty="0"/>
              <a:t>С</a:t>
            </a:r>
            <a:r>
              <a:rPr lang="ru-RU" sz="2400" i="1" baseline="-25000" dirty="0"/>
              <a:t>Х</a:t>
            </a:r>
            <a:r>
              <a:rPr lang="ru-RU" sz="2400" i="1" dirty="0"/>
              <a:t> </a:t>
            </a:r>
            <a:r>
              <a:rPr lang="ru-RU" sz="2400" dirty="0"/>
              <a:t>включают как процент на инвестированный капитал, так и стоимость хранения, содер­жания и ухода.</a:t>
            </a:r>
          </a:p>
          <a:p>
            <a:pPr marL="365760" indent="-256032" algn="just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/>
              <a:t>Потери от дефицита</a:t>
            </a:r>
            <a:r>
              <a:rPr lang="ru-RU" sz="2400" dirty="0"/>
              <a:t> </a:t>
            </a:r>
            <a:r>
              <a:rPr lang="ru-RU" sz="2400" b="1" dirty="0"/>
              <a:t>запаса</a:t>
            </a:r>
            <a:r>
              <a:rPr lang="ru-RU" sz="2400" dirty="0"/>
              <a:t> </a:t>
            </a:r>
            <a:r>
              <a:rPr lang="ru-RU" sz="2400" b="1" i="1" dirty="0"/>
              <a:t>С</a:t>
            </a:r>
            <a:r>
              <a:rPr lang="ru-RU" sz="2400" b="1" i="1" baseline="-25000" dirty="0"/>
              <a:t>Д</a:t>
            </a:r>
            <a:r>
              <a:rPr lang="ru-RU" sz="2400" dirty="0"/>
              <a:t> включают, во-первых, потенциальные потери прибыли из-за отсутствия запаса, во-вторых, возможные потери из-за утраты доверия покупателей.</a:t>
            </a:r>
            <a:endParaRPr lang="en-US" sz="2400" dirty="0"/>
          </a:p>
          <a:p>
            <a:pPr marL="365760" indent="-256032" algn="just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/>
              <a:t>«Латентные» или «скрытые»</a:t>
            </a:r>
            <a:r>
              <a:rPr lang="ru-RU" sz="2400" dirty="0"/>
              <a:t> потери </a:t>
            </a:r>
            <a:r>
              <a:rPr lang="ru-RU" sz="2400" b="1" i="1" dirty="0"/>
              <a:t>С</a:t>
            </a:r>
            <a:r>
              <a:rPr lang="ru-RU" sz="2400" b="1" i="1" baseline="-25000" dirty="0"/>
              <a:t>Л</a:t>
            </a:r>
            <a:r>
              <a:rPr lang="ru-RU" sz="2400" dirty="0"/>
              <a:t> </a:t>
            </a:r>
            <a:r>
              <a:rPr lang="ru-RU" sz="2400" dirty="0" err="1"/>
              <a:t>включаютте</a:t>
            </a:r>
            <a:r>
              <a:rPr lang="ru-RU" sz="2400" dirty="0"/>
              <a:t> затраты, которые реально существуют, но не учитываются в расчетных моделях. </a:t>
            </a:r>
            <a:endParaRPr lang="en-US" sz="2400" dirty="0"/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0778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6591"/>
            <a:ext cx="8229600" cy="91531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/>
              <a:t>Варианты организации службы снабжения</a:t>
            </a:r>
            <a:endParaRPr lang="ru-RU" sz="32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5"/>
            <a:ext cx="8784976" cy="936104"/>
          </a:xfrm>
        </p:spPr>
        <p:txBody>
          <a:bodyPr>
            <a:normAutofit lnSpcReduction="10000"/>
          </a:bodyPr>
          <a:lstStyle/>
          <a:p>
            <a:pPr marL="609600" indent="-609600" eaLnBrk="1" hangingPunct="1"/>
            <a:r>
              <a:rPr lang="ru-RU" altLang="ru-RU" sz="2800" dirty="0" smtClean="0"/>
              <a:t>Разделение задач между различными функциональными подразделениями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0429" y="1643350"/>
            <a:ext cx="8620043" cy="4954002"/>
            <a:chOff x="2268538" y="981075"/>
            <a:chExt cx="6624637" cy="5543550"/>
          </a:xfrm>
        </p:grpSpPr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4284663" y="981075"/>
              <a:ext cx="2879725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Генеральный директор</a:t>
              </a: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2484438" y="1700213"/>
              <a:ext cx="3097212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Дирекция по производству</a:t>
              </a: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6084888" y="1684338"/>
              <a:ext cx="2735262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Дирекция по закупкам</a:t>
              </a: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2268538" y="2420938"/>
              <a:ext cx="2016125" cy="590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Производственные подразделения</a:t>
              </a: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4572000" y="2420938"/>
              <a:ext cx="1941587" cy="1035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Управление по материальным ресурсам</a:t>
              </a: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6732588" y="2420938"/>
              <a:ext cx="1368425" cy="590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Управление по закупкам</a:t>
              </a: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2916238" y="2205038"/>
              <a:ext cx="2232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2916238" y="22050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5148263" y="22050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4500563" y="1557338"/>
              <a:ext cx="2447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5724525" y="13414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4500563" y="1557338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6948488" y="1557338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3746623" y="3933825"/>
              <a:ext cx="2554165" cy="2531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latin typeface="Arial" charset="0"/>
                </a:rPr>
                <a:t>Решение задач: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- что купить;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- сколько закупить;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latin typeface="Arial" charset="0"/>
                </a:rPr>
                <a:t>Выполнение работ: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- Организация складирования закупленных товаров</a:t>
              </a: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5364163" y="3284538"/>
              <a:ext cx="0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6732588" y="3429000"/>
              <a:ext cx="2087562" cy="3035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Arial" charset="0"/>
                </a:rPr>
                <a:t>Решение задач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у кого закупить;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на каких условиях закупить;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Arial" charset="0"/>
                </a:rPr>
                <a:t>Выполнение работ: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заключение договоров;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контроль за исполнением заказа;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организация доставки</a:t>
              </a:r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7451725" y="2997200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Rectangle 24"/>
            <p:cNvSpPr>
              <a:spLocks noChangeArrowheads="1"/>
            </p:cNvSpPr>
            <p:nvPr/>
          </p:nvSpPr>
          <p:spPr bwMode="auto">
            <a:xfrm>
              <a:off x="2916238" y="3357563"/>
              <a:ext cx="5976937" cy="31670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3995738" y="2060575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7380288" y="2060575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2877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/>
              <a:t>Варианты организации службы снабжения</a:t>
            </a:r>
            <a:endParaRPr lang="ru-RU" sz="32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8229600" cy="964704"/>
          </a:xfrm>
        </p:spPr>
        <p:txBody>
          <a:bodyPr/>
          <a:lstStyle/>
          <a:p>
            <a:pPr marL="609600" indent="-609600" eaLnBrk="1" hangingPunct="1"/>
            <a:r>
              <a:rPr lang="ru-RU" altLang="ru-RU" sz="2800" dirty="0" smtClean="0"/>
              <a:t>Сосредоточение всех функций снабжения предприятия в ведении одного подразделения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1797803"/>
            <a:ext cx="8353623" cy="4933197"/>
            <a:chOff x="2268538" y="1052513"/>
            <a:chExt cx="6624637" cy="5678487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211638" y="1052513"/>
              <a:ext cx="2952750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Генеральный директор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268538" y="1844675"/>
              <a:ext cx="316706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Дирекция по производству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156325" y="1844675"/>
              <a:ext cx="2663825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Дирекция по закупкам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627313" y="2420938"/>
              <a:ext cx="2449512" cy="590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Производственные подразделения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419475" y="3414713"/>
              <a:ext cx="1368425" cy="590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Управление запасами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508625" y="3429000"/>
              <a:ext cx="10795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Закупки 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164388" y="3413125"/>
              <a:ext cx="165576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Склады 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419475" y="4149725"/>
              <a:ext cx="1368425" cy="12985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Arial" charset="0"/>
                </a:rPr>
                <a:t>Решение задач: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-что закупить;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-сколько закупить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932363" y="4149725"/>
              <a:ext cx="2087562" cy="2581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Arial" charset="0"/>
                </a:rPr>
                <a:t>Решение задач: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-у кого закупить;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-на каких условиях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Arial" charset="0"/>
                </a:rPr>
                <a:t>Выполнение работ: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-заключение договоров;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-контроль за исполнением договоров;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-организация доставки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7235825" y="4149725"/>
              <a:ext cx="1657350" cy="1935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latin typeface="Arial" charset="0"/>
                </a:rPr>
                <a:t>Выполнение работ: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chemeClr val="tx1"/>
                  </a:solidFill>
                  <a:latin typeface="Arial" charset="0"/>
                </a:rPr>
                <a:t>- организация складирования закупленных материалов и товаров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635375" y="1628775"/>
              <a:ext cx="3889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5580063" y="14128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635375" y="16287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7524750" y="16287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635375" y="22050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067175" y="3213100"/>
              <a:ext cx="3889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7235825" y="2205038"/>
              <a:ext cx="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4067175" y="32131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6011863" y="32131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7956550" y="32131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4067175" y="4005263"/>
              <a:ext cx="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6011863" y="37893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7956550" y="37893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10922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/>
              <a:t>Варианты организации службы снабжения</a:t>
            </a:r>
            <a:endParaRPr lang="ru-RU" sz="32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marL="609600" indent="-609600" eaLnBrk="1" hangingPunct="1"/>
            <a:r>
              <a:rPr lang="ru-RU" altLang="ru-RU" sz="2800" dirty="0" smtClean="0"/>
              <a:t>Создание центра по закупкам. </a:t>
            </a:r>
          </a:p>
          <a:p>
            <a:pPr marL="609600" indent="-609600" eaLnBrk="1" hangingPunct="1"/>
            <a:r>
              <a:rPr lang="ru-RU" altLang="ru-RU" sz="2800" dirty="0" smtClean="0"/>
              <a:t>Система договоров.</a:t>
            </a:r>
          </a:p>
        </p:txBody>
      </p:sp>
    </p:spTree>
    <p:extLst>
      <p:ext uri="{BB962C8B-B14F-4D97-AF65-F5344CB8AC3E}">
        <p14:creationId xmlns:p14="http://schemas.microsoft.com/office/powerpoint/2010/main" val="2610922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8600"/>
            <a:ext cx="8227640" cy="21923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/>
              <a:t>Планирование процесса приобретения продукции и услуг для удовлетворения потребностей фирмы (планирование закупок)</a:t>
            </a:r>
            <a:endParaRPr lang="ru-RU" sz="28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92375"/>
            <a:ext cx="8820150" cy="4105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Планирование, связанное с рынком поставок имеет такое же важное значение для успешного функционирования, как и планирование рынка сбыта. При этом главная проблема логистического звена снабжения заключается в том, что рыночная потребность постоянно изменяется в промежутке времени между началом поставок и их использованием.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2304676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6400800" cy="5365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Задачи планирования закупок: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1535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i="1" smtClean="0"/>
              <a:t>Анализ и определение потребности, расчет количества заказываемых товаров и материально-технических ресурсов</a:t>
            </a:r>
            <a:r>
              <a:rPr lang="ru-RU" altLang="ru-RU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i="1" smtClean="0"/>
              <a:t>Определение метода закупок</a:t>
            </a:r>
            <a:endParaRPr lang="ru-RU" alt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i="1" smtClean="0"/>
              <a:t>Документальное оформление заказа</a:t>
            </a:r>
            <a:r>
              <a:rPr lang="ru-RU" altLang="ru-RU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i="1" smtClean="0"/>
              <a:t>Закупки и/или организация собственного производства</a:t>
            </a:r>
            <a:r>
              <a:rPr lang="ru-RU" altLang="ru-RU" sz="2800" smtClean="0"/>
              <a:t> («сделать или купить?»)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i="1" smtClean="0"/>
              <a:t>Получение и кодирование поставляемой продукции</a:t>
            </a:r>
            <a:r>
              <a:rPr lang="ru-RU" altLang="ru-RU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i="1" smtClean="0"/>
              <a:t>Проверка качества и количества полученной продукции</a:t>
            </a:r>
            <a:r>
              <a:rPr lang="ru-RU" altLang="ru-RU" sz="2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177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6400800" cy="8239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Методы закупок: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15350" cy="446722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закупка товара одной партией</a:t>
            </a:r>
            <a:r>
              <a:rPr lang="ru-RU" altLang="ru-RU" sz="2800" dirty="0" smtClean="0"/>
              <a:t>. </a:t>
            </a:r>
            <a:endParaRPr lang="ru-RU" altLang="ru-RU" sz="2800" b="1" dirty="0" smtClean="0"/>
          </a:p>
          <a:p>
            <a:pPr eaLnBrk="1" hangingPunct="1"/>
            <a:r>
              <a:rPr lang="ru-RU" altLang="ru-RU" sz="2800" b="1" dirty="0" smtClean="0"/>
              <a:t>регулярные закупки мелкими партиями</a:t>
            </a:r>
            <a:r>
              <a:rPr lang="ru-RU" altLang="ru-RU" sz="2800" dirty="0" smtClean="0"/>
              <a:t>. </a:t>
            </a:r>
          </a:p>
          <a:p>
            <a:pPr eaLnBrk="1" hangingPunct="1"/>
            <a:r>
              <a:rPr lang="ru-RU" altLang="ru-RU" sz="2800" b="1" dirty="0" smtClean="0"/>
              <a:t>ежедневные (ежемесячные) закупки по котировочным ведомостям</a:t>
            </a:r>
            <a:r>
              <a:rPr lang="ru-RU" altLang="ru-RU" sz="2800" dirty="0" smtClean="0"/>
              <a:t>. </a:t>
            </a:r>
          </a:p>
          <a:p>
            <a:pPr eaLnBrk="1" hangingPunct="1"/>
            <a:r>
              <a:rPr lang="ru-RU" altLang="ru-RU" sz="2800" b="1" dirty="0" smtClean="0"/>
              <a:t>получение товара по мере необходимости</a:t>
            </a:r>
            <a:r>
              <a:rPr lang="ru-RU" altLang="ru-RU" sz="2800" dirty="0" smtClean="0"/>
              <a:t>. </a:t>
            </a:r>
          </a:p>
          <a:p>
            <a:pPr eaLnBrk="1" hangingPunct="1"/>
            <a:r>
              <a:rPr lang="ru-RU" altLang="ru-RU" sz="2800" b="1" dirty="0" smtClean="0"/>
              <a:t>закупка товара с немедленной сдачей</a:t>
            </a:r>
            <a:r>
              <a:rPr lang="ru-RU" altLang="ru-RU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3151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32656"/>
            <a:ext cx="6400800" cy="6080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Методы снабжения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0729"/>
            <a:ext cx="9144000" cy="561692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метод «</a:t>
            </a:r>
            <a:r>
              <a:rPr lang="ru-RU" altLang="ru-RU" sz="2400" b="1" dirty="0" err="1" smtClean="0"/>
              <a:t>Канбан</a:t>
            </a:r>
            <a:r>
              <a:rPr lang="ru-RU" altLang="ru-RU" sz="2400" b="1" dirty="0" smtClean="0"/>
              <a:t>»</a:t>
            </a:r>
            <a:r>
              <a:rPr lang="ru-RU" altLang="ru-RU" sz="2400" dirty="0" smtClean="0"/>
              <a:t> (разработан в Японии с целью управления поставками в условиях поточного производства; учитывает потребность, которая исходит из конечного монтажа);</a:t>
            </a:r>
            <a:endParaRPr lang="ru-RU" alt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система планирования материальных потребностей</a:t>
            </a:r>
            <a:r>
              <a:rPr lang="ru-RU" altLang="ru-RU" sz="2400" dirty="0" smtClean="0"/>
              <a:t>, охватывающая планирование на 3 уровнях: на первом уровне осуществляется программное планирование, затем – распределение материалов и управление закупками (здесь фактическое отклонение от плана передается через обратную связь на уровень планирования и возникает замкнутая система);</a:t>
            </a: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0793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222" y="5949280"/>
            <a:ext cx="6400800" cy="67945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Система планирования производственных ресурсов (</a:t>
            </a:r>
            <a:r>
              <a:rPr lang="en-US" sz="1800" dirty="0" smtClean="0"/>
              <a:t>MRP</a:t>
            </a:r>
            <a:r>
              <a:rPr lang="ru-RU" sz="1800" dirty="0" smtClean="0"/>
              <a:t>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68771" y="939800"/>
            <a:ext cx="7560518" cy="4756150"/>
            <a:chOff x="2555875" y="1052513"/>
            <a:chExt cx="6264275" cy="4756150"/>
          </a:xfrm>
        </p:grpSpPr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4932363" y="1052513"/>
              <a:ext cx="2519362" cy="650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Производственный план</a:t>
              </a:r>
            </a:p>
          </p:txBody>
        </p:sp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4932363" y="1844675"/>
              <a:ext cx="165576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План сбыта</a:t>
              </a:r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4930775" y="2420938"/>
              <a:ext cx="2233613" cy="650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Производственная программа</a:t>
              </a:r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4930775" y="3573463"/>
              <a:ext cx="2017713" cy="650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Распределение материалов</a:t>
              </a:r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7596188" y="3357563"/>
              <a:ext cx="1223962" cy="925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Учет заказов клиентов</a:t>
              </a:r>
            </a:p>
          </p:txBody>
        </p:sp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>
              <a:off x="5003800" y="5157788"/>
              <a:ext cx="1368425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Закупки </a:t>
              </a:r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6659563" y="5157788"/>
              <a:ext cx="2089150" cy="650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Управление производством</a:t>
              </a:r>
            </a:p>
          </p:txBody>
        </p:sp>
        <p:sp>
          <p:nvSpPr>
            <p:cNvPr id="52235" name="Text Box 11"/>
            <p:cNvSpPr txBox="1">
              <a:spLocks noChangeArrowheads="1"/>
            </p:cNvSpPr>
            <p:nvPr/>
          </p:nvSpPr>
          <p:spPr bwMode="auto">
            <a:xfrm>
              <a:off x="2627313" y="1484313"/>
              <a:ext cx="1944687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Уровень программного планирования производства</a:t>
              </a:r>
            </a:p>
          </p:txBody>
        </p:sp>
        <p:sp>
          <p:nvSpPr>
            <p:cNvPr id="52236" name="Text Box 12"/>
            <p:cNvSpPr txBox="1">
              <a:spLocks noChangeArrowheads="1"/>
            </p:cNvSpPr>
            <p:nvPr/>
          </p:nvSpPr>
          <p:spPr bwMode="auto">
            <a:xfrm>
              <a:off x="2555875" y="3357563"/>
              <a:ext cx="1800225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Уровень определения потребностей</a:t>
              </a:r>
            </a:p>
          </p:txBody>
        </p:sp>
        <p:sp>
          <p:nvSpPr>
            <p:cNvPr id="52237" name="Text Box 13"/>
            <p:cNvSpPr txBox="1">
              <a:spLocks noChangeArrowheads="1"/>
            </p:cNvSpPr>
            <p:nvPr/>
          </p:nvSpPr>
          <p:spPr bwMode="auto">
            <a:xfrm>
              <a:off x="2627313" y="4941888"/>
              <a:ext cx="1728787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Arial" charset="0"/>
                </a:rPr>
                <a:t>Оперативный уровень</a:t>
              </a:r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 flipH="1">
              <a:off x="4787900" y="5373688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 flipV="1">
              <a:off x="4787900" y="3933825"/>
              <a:ext cx="0" cy="1439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4787900" y="3933825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5364163" y="4868863"/>
              <a:ext cx="1512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>
              <a:off x="5364163" y="4868863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6877050" y="4868863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4" name="Line 20"/>
            <p:cNvSpPr>
              <a:spLocks noChangeShapeType="1"/>
            </p:cNvSpPr>
            <p:nvPr/>
          </p:nvSpPr>
          <p:spPr bwMode="auto">
            <a:xfrm>
              <a:off x="5867400" y="4221163"/>
              <a:ext cx="0" cy="647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 flipH="1">
              <a:off x="6948488" y="3789363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 flipV="1">
              <a:off x="7235825" y="4005263"/>
              <a:ext cx="0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7" name="Line 23"/>
            <p:cNvSpPr>
              <a:spLocks noChangeShapeType="1"/>
            </p:cNvSpPr>
            <p:nvPr/>
          </p:nvSpPr>
          <p:spPr bwMode="auto">
            <a:xfrm flipH="1">
              <a:off x="6948488" y="4005263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>
              <a:off x="6588125" y="1989138"/>
              <a:ext cx="172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>
              <a:off x="8316913" y="1989138"/>
              <a:ext cx="0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50" name="Line 26"/>
            <p:cNvSpPr>
              <a:spLocks noChangeShapeType="1"/>
            </p:cNvSpPr>
            <p:nvPr/>
          </p:nvSpPr>
          <p:spPr bwMode="auto">
            <a:xfrm>
              <a:off x="6948488" y="3716338"/>
              <a:ext cx="503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>
              <a:off x="7451725" y="2133600"/>
              <a:ext cx="0" cy="1582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52" name="Line 28"/>
            <p:cNvSpPr>
              <a:spLocks noChangeShapeType="1"/>
            </p:cNvSpPr>
            <p:nvPr/>
          </p:nvSpPr>
          <p:spPr bwMode="auto">
            <a:xfrm flipH="1">
              <a:off x="6588125" y="2133600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 flipH="1">
              <a:off x="7164388" y="2565400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 flipH="1">
              <a:off x="7164388" y="2852738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55" name="Line 31"/>
            <p:cNvSpPr>
              <a:spLocks noChangeShapeType="1"/>
            </p:cNvSpPr>
            <p:nvPr/>
          </p:nvSpPr>
          <p:spPr bwMode="auto">
            <a:xfrm>
              <a:off x="5580063" y="1700213"/>
              <a:ext cx="0" cy="1444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56" name="Line 32"/>
            <p:cNvSpPr>
              <a:spLocks noChangeShapeType="1"/>
            </p:cNvSpPr>
            <p:nvPr/>
          </p:nvSpPr>
          <p:spPr bwMode="auto">
            <a:xfrm>
              <a:off x="5580063" y="2205038"/>
              <a:ext cx="0" cy="215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57" name="Line 33"/>
            <p:cNvSpPr>
              <a:spLocks noChangeShapeType="1"/>
            </p:cNvSpPr>
            <p:nvPr/>
          </p:nvSpPr>
          <p:spPr bwMode="auto">
            <a:xfrm>
              <a:off x="5580063" y="3068638"/>
              <a:ext cx="0" cy="5048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58" name="AutoShape 34"/>
            <p:cNvSpPr>
              <a:spLocks/>
            </p:cNvSpPr>
            <p:nvPr/>
          </p:nvSpPr>
          <p:spPr bwMode="auto">
            <a:xfrm>
              <a:off x="4356100" y="1052513"/>
              <a:ext cx="360363" cy="2089150"/>
            </a:xfrm>
            <a:prstGeom prst="leftBrace">
              <a:avLst>
                <a:gd name="adj1" fmla="val 4831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2259" name="AutoShape 35"/>
            <p:cNvSpPr>
              <a:spLocks/>
            </p:cNvSpPr>
            <p:nvPr/>
          </p:nvSpPr>
          <p:spPr bwMode="auto">
            <a:xfrm>
              <a:off x="4356100" y="3284538"/>
              <a:ext cx="360363" cy="1223962"/>
            </a:xfrm>
            <a:prstGeom prst="leftBrace">
              <a:avLst>
                <a:gd name="adj1" fmla="val 2830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2260" name="AutoShape 36"/>
            <p:cNvSpPr>
              <a:spLocks/>
            </p:cNvSpPr>
            <p:nvPr/>
          </p:nvSpPr>
          <p:spPr bwMode="auto">
            <a:xfrm>
              <a:off x="4356100" y="4797425"/>
              <a:ext cx="287338" cy="1008063"/>
            </a:xfrm>
            <a:prstGeom prst="leftBrace">
              <a:avLst>
                <a:gd name="adj1" fmla="val 292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247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Компания приобрела продукт за 100 рублей. Продала за 120 рублей. Прибыль 20 рублей. Примем как 100%.</a:t>
            </a:r>
          </a:p>
          <a:p>
            <a:pPr marL="0" indent="0">
              <a:buNone/>
            </a:pPr>
            <a:r>
              <a:rPr lang="ru-RU" dirty="0"/>
              <a:t>Компания изыскала возможность снизить цену  в области закупок на 1 рубль (на 1%) и приобрела продукт за 99 рублей. Продала за те же 120 рублей. Прибыль 21 рубль. Как выросла прибыль?</a:t>
            </a:r>
          </a:p>
          <a:p>
            <a:pPr marL="0" indent="0">
              <a:buNone/>
            </a:pPr>
            <a:r>
              <a:rPr lang="ru-RU" dirty="0"/>
              <a:t>Прибыль 20 рублей – 100%.</a:t>
            </a:r>
          </a:p>
          <a:p>
            <a:pPr marL="0" indent="0">
              <a:buNone/>
            </a:pPr>
            <a:r>
              <a:rPr lang="ru-RU" dirty="0"/>
              <a:t>Прибыль 21 рубль – Х%. X – (21 х 100) : 20 = 105%.</a:t>
            </a:r>
          </a:p>
          <a:p>
            <a:pPr marL="0" indent="0">
              <a:buNone/>
            </a:pPr>
            <a:r>
              <a:rPr lang="ru-RU" dirty="0"/>
              <a:t>Снижение затрат в области закупок на 1% привело к росту прибыли на 5%.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0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32656"/>
            <a:ext cx="6400800" cy="6080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Методы снабжения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0729"/>
            <a:ext cx="9144000" cy="72007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/>
              <a:t>метод «Точно в срок»,</a:t>
            </a:r>
            <a:r>
              <a:rPr lang="ru-RU" altLang="ru-RU" sz="1800" dirty="0" smtClean="0"/>
              <a:t> с помощью которого в результате частых (дробных) поставок резко сокращается накопленные запасы;</a:t>
            </a:r>
            <a:endParaRPr lang="ru-RU" altLang="ru-RU" sz="1800" b="1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3825" y="1628776"/>
            <a:ext cx="1368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Поставщик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3825" y="1989138"/>
            <a:ext cx="13684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Выходной контроль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3825" y="3429001"/>
            <a:ext cx="158432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Склад поступивших товаров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24413" y="3429001"/>
            <a:ext cx="13684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Входной контроль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69100" y="3425826"/>
            <a:ext cx="1727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Центральный склад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69100" y="4437063"/>
            <a:ext cx="17272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Хранилище текущей выдачи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69100" y="5589588"/>
            <a:ext cx="1727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Место потребности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51388" y="2846388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chemeClr val="tx1"/>
                </a:solidFill>
                <a:latin typeface="Arial" charset="0"/>
              </a:rPr>
              <a:t>потребитель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52525" y="2852738"/>
            <a:ext cx="7488238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2376488" y="1989138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376488" y="1989138"/>
            <a:ext cx="0" cy="396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376488" y="5949951"/>
            <a:ext cx="4392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311525" y="2636838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248150" y="37893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192838" y="37893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7561263" y="4076701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561263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21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32656"/>
            <a:ext cx="6400800" cy="6080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Методы снабжения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0729"/>
            <a:ext cx="9144000" cy="561692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система запросов</a:t>
            </a:r>
            <a:r>
              <a:rPr lang="ru-RU" altLang="ru-RU" sz="2400" dirty="0" smtClean="0"/>
              <a:t>, по которой с поставщиками заключаются типовые контракты на длительный период существования потребностей, а данные по фактической потребности запрашиваются на основе поэтапного уточнения;</a:t>
            </a:r>
            <a:endParaRPr lang="ru-RU" alt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метод прогнозных показателей</a:t>
            </a:r>
            <a:r>
              <a:rPr lang="ru-RU" altLang="ru-RU" sz="2400" dirty="0" smtClean="0"/>
              <a:t>: спрос на большие партии закупок формируются на определенном уровне, а затем конкретный объем поставок приводится в соответствие со спросом;</a:t>
            </a:r>
            <a:endParaRPr lang="ru-RU" alt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электронно-информационный метод</a:t>
            </a:r>
            <a:r>
              <a:rPr lang="ru-RU" altLang="ru-RU" sz="2400" dirty="0" smtClean="0"/>
              <a:t> коммуникации клиента и поставщика на основе передачи необходимых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775221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1748" name="Picture 4" descr="анализ закупочной 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6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Выбор поставщика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/>
              <a:t>Он включает в себя поиск информации о поставщиках, поиск оптимального поставщика, оценку результатов работы с выбранными поставщиками</a:t>
            </a:r>
            <a:r>
              <a:rPr lang="ru-RU" altLang="ru-RU"/>
              <a:t> </a:t>
            </a:r>
          </a:p>
        </p:txBody>
      </p:sp>
      <p:pic>
        <p:nvPicPr>
          <p:cNvPr id="48133" name="Picture 5" descr="motivaci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9863"/>
            <a:ext cx="8915400" cy="41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1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019-019-Obschaja-model-protsessa-pokupki-produkta-organizatsiej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610600" cy="645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61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9036496" cy="645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000" dirty="0" smtClean="0"/>
              <a:t>Техническая группа критериев включает оценки потенциальных поставщиков: </a:t>
            </a:r>
            <a:br>
              <a:rPr lang="ru-RU" altLang="ru-RU" sz="2000" dirty="0" smtClean="0"/>
            </a:br>
            <a:r>
              <a:rPr lang="ru-RU" altLang="ru-RU" sz="2000" dirty="0" smtClean="0"/>
              <a:t>• производственная мощность поставщика; </a:t>
            </a:r>
            <a:br>
              <a:rPr lang="ru-RU" altLang="ru-RU" sz="2000" dirty="0" smtClean="0"/>
            </a:br>
            <a:r>
              <a:rPr lang="ru-RU" altLang="ru-RU" sz="2000" dirty="0" smtClean="0"/>
              <a:t>• соответствие современному уровню технологии; </a:t>
            </a:r>
            <a:br>
              <a:rPr lang="ru-RU" altLang="ru-RU" sz="2000" dirty="0" smtClean="0"/>
            </a:br>
            <a:r>
              <a:rPr lang="ru-RU" altLang="ru-RU" sz="2000" dirty="0" smtClean="0"/>
              <a:t>• комплектность поставляемой продукции и возможные нарушения</a:t>
            </a:r>
            <a:br>
              <a:rPr lang="ru-RU" altLang="ru-RU" sz="2000" dirty="0" smtClean="0"/>
            </a:br>
            <a:r>
              <a:rPr lang="ru-RU" altLang="ru-RU" sz="2000" dirty="0" smtClean="0"/>
              <a:t>• развитость инфраструктуры (транспорт, информационные системы); </a:t>
            </a:r>
            <a:br>
              <a:rPr lang="ru-RU" altLang="ru-RU" sz="2000" dirty="0" smtClean="0"/>
            </a:br>
            <a:r>
              <a:rPr lang="ru-RU" altLang="ru-RU" sz="2000" dirty="0" smtClean="0"/>
              <a:t>• ассортимент поставляемой продукции, т.е. возможности поставщика; </a:t>
            </a:r>
            <a:br>
              <a:rPr lang="ru-RU" altLang="ru-RU" sz="2000" dirty="0" smtClean="0"/>
            </a:br>
            <a:r>
              <a:rPr lang="ru-RU" altLang="ru-RU" sz="2000" dirty="0" smtClean="0"/>
              <a:t>• наличие дефектов в продукции (оценка постоянства качества). </a:t>
            </a:r>
            <a:br>
              <a:rPr lang="ru-RU" altLang="ru-RU" sz="2000" dirty="0" smtClean="0"/>
            </a:br>
            <a:r>
              <a:rPr lang="ru-RU" altLang="ru-RU" sz="2000" dirty="0" smtClean="0"/>
              <a:t>Организационно-экономическая группа критериев включает в себя: </a:t>
            </a:r>
            <a:br>
              <a:rPr lang="ru-RU" altLang="ru-RU" sz="2000" dirty="0" smtClean="0"/>
            </a:br>
            <a:r>
              <a:rPr lang="ru-RU" altLang="ru-RU" sz="2000" dirty="0" smtClean="0"/>
              <a:t>• доступность продукции (наличие продукции на различных складах); </a:t>
            </a:r>
            <a:br>
              <a:rPr lang="ru-RU" altLang="ru-RU" sz="2000" dirty="0" smtClean="0"/>
            </a:br>
            <a:r>
              <a:rPr lang="ru-RU" altLang="ru-RU" sz="2000" dirty="0" smtClean="0"/>
              <a:t>• условия доставки продукции (выбор транспортного средства); </a:t>
            </a:r>
            <a:br>
              <a:rPr lang="ru-RU" altLang="ru-RU" sz="2000" dirty="0" smtClean="0"/>
            </a:br>
            <a:r>
              <a:rPr lang="ru-RU" altLang="ru-RU" sz="2000" dirty="0" smtClean="0"/>
              <a:t>• сроки поставки и условия оплаты продукции; </a:t>
            </a:r>
            <a:br>
              <a:rPr lang="ru-RU" altLang="ru-RU" sz="2000" dirty="0" smtClean="0"/>
            </a:br>
            <a:r>
              <a:rPr lang="ru-RU" altLang="ru-RU" sz="2000" dirty="0" smtClean="0"/>
              <a:t>• удаленность поставщика; </a:t>
            </a:r>
            <a:br>
              <a:rPr lang="ru-RU" altLang="ru-RU" sz="2000" dirty="0" smtClean="0"/>
            </a:br>
            <a:r>
              <a:rPr lang="ru-RU" altLang="ru-RU" sz="2000" dirty="0" smtClean="0"/>
              <a:t>• финансовое положение поставщика (долги, кредиты, грань банкротства); </a:t>
            </a:r>
            <a:br>
              <a:rPr lang="ru-RU" altLang="ru-RU" sz="2000" dirty="0" smtClean="0"/>
            </a:br>
            <a:r>
              <a:rPr lang="ru-RU" altLang="ru-RU" sz="2000" dirty="0" smtClean="0"/>
              <a:t>• организация логистики; </a:t>
            </a:r>
            <a:br>
              <a:rPr lang="ru-RU" altLang="ru-RU" sz="2000" dirty="0" smtClean="0"/>
            </a:br>
            <a:r>
              <a:rPr lang="ru-RU" altLang="ru-RU" sz="2000" dirty="0" smtClean="0"/>
              <a:t>• стабильность стиля поставки (восприятие продукции потребителем). </a:t>
            </a:r>
            <a:br>
              <a:rPr lang="ru-RU" alt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890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indent="15875">
              <a:lnSpc>
                <a:spcPct val="90000"/>
              </a:lnSpc>
              <a:buFontTx/>
              <a:buNone/>
            </a:pPr>
            <a:r>
              <a:rPr lang="ru-RU" altLang="ru-RU" sz="2600" b="1" dirty="0"/>
              <a:t>Основные этапы </a:t>
            </a:r>
            <a:r>
              <a:rPr lang="ru-RU" altLang="ru-RU" sz="2600" b="1" dirty="0" smtClean="0"/>
              <a:t>выбора </a:t>
            </a:r>
            <a:r>
              <a:rPr lang="ru-RU" altLang="ru-RU" sz="2600" b="1" dirty="0"/>
              <a:t>поставщика</a:t>
            </a:r>
          </a:p>
          <a:p>
            <a:pPr indent="15875">
              <a:lnSpc>
                <a:spcPct val="90000"/>
              </a:lnSpc>
              <a:buFontTx/>
              <a:buNone/>
            </a:pPr>
            <a:r>
              <a:rPr lang="ru-RU" altLang="ru-RU" sz="2600" b="1" dirty="0"/>
              <a:t>1- й этап поиск потенциальных поставщиков</a:t>
            </a:r>
            <a:r>
              <a:rPr lang="ru-RU" altLang="ru-RU" sz="2600" dirty="0"/>
              <a:t>. На данном этапе могут быть использованы следующие методы:</a:t>
            </a:r>
          </a:p>
          <a:p>
            <a:pPr indent="15875">
              <a:lnSpc>
                <a:spcPct val="90000"/>
              </a:lnSpc>
            </a:pPr>
            <a:r>
              <a:rPr lang="ru-RU" altLang="ru-RU" sz="2600" dirty="0"/>
              <a:t>Проведение конкурсов (тендеров);</a:t>
            </a:r>
          </a:p>
          <a:p>
            <a:pPr indent="15875">
              <a:lnSpc>
                <a:spcPct val="90000"/>
              </a:lnSpc>
            </a:pPr>
            <a:r>
              <a:rPr lang="ru-RU" altLang="ru-RU" sz="2600" dirty="0"/>
              <a:t>Изучение рекламных материалов (фирменных каталогов, объявлений в средствах массовой информации и т. п.);</a:t>
            </a:r>
          </a:p>
          <a:p>
            <a:pPr indent="15875">
              <a:lnSpc>
                <a:spcPct val="90000"/>
              </a:lnSpc>
            </a:pPr>
            <a:r>
              <a:rPr lang="ru-RU" altLang="ru-RU" sz="2600" dirty="0"/>
              <a:t>Посещение ярмарок, выставок;</a:t>
            </a:r>
          </a:p>
          <a:p>
            <a:pPr indent="15875">
              <a:lnSpc>
                <a:spcPct val="90000"/>
              </a:lnSpc>
            </a:pPr>
            <a:r>
              <a:rPr lang="ru-RU" altLang="ru-RU" sz="2600" dirty="0"/>
              <a:t>Личные контакты с возможными поставщиками (переписка, телефонные </a:t>
            </a:r>
            <a:r>
              <a:rPr lang="ru-RU" altLang="ru-RU" sz="2600" dirty="0" err="1"/>
              <a:t>обзвоны</a:t>
            </a:r>
            <a:r>
              <a:rPr lang="ru-RU" altLang="ru-RU" sz="2600" dirty="0"/>
              <a:t>, деловые встречи).</a:t>
            </a:r>
          </a:p>
          <a:p>
            <a:pPr indent="15875">
              <a:lnSpc>
                <a:spcPct val="90000"/>
              </a:lnSpc>
            </a:pPr>
            <a:r>
              <a:rPr lang="ru-RU" altLang="ru-RU" sz="2600" dirty="0"/>
              <a:t>Конкурсные торги на поставку материальных ресурсов (тендеры) — одна из самых распространённых форм поиска потенциальных поставщиков. Тендеры проводят в случаях, если предполагается закупить сырье, материалы, комплектующие, на большую денежную сумму или предполагается наладить долгосрочные связи между поставщиком и потребителем.</a:t>
            </a:r>
          </a:p>
        </p:txBody>
      </p:sp>
    </p:spTree>
    <p:extLst>
      <p:ext uri="{BB962C8B-B14F-4D97-AF65-F5344CB8AC3E}">
        <p14:creationId xmlns:p14="http://schemas.microsoft.com/office/powerpoint/2010/main" val="1397398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 marL="179388" indent="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2 — й этап: проверка поставщиков</a:t>
            </a:r>
            <a:r>
              <a:rPr lang="ru-RU" altLang="ru-RU" sz="2400" dirty="0"/>
              <a:t>.</a:t>
            </a:r>
          </a:p>
          <a:p>
            <a:pPr marL="179388" indent="0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Для </a:t>
            </a:r>
            <a:r>
              <a:rPr lang="ru-RU" altLang="ru-RU" sz="2400" dirty="0"/>
              <a:t>проверки надёжности поставщика может быть получена информация из следующих источников:</a:t>
            </a:r>
          </a:p>
          <a:p>
            <a:pPr marL="179388" indent="0">
              <a:lnSpc>
                <a:spcPct val="80000"/>
              </a:lnSpc>
            </a:pPr>
            <a:r>
              <a:rPr lang="ru-RU" altLang="ru-RU" sz="2400" dirty="0"/>
              <a:t>личная встреча с руководством компании;</a:t>
            </a:r>
          </a:p>
          <a:p>
            <a:pPr marL="179388" indent="0">
              <a:lnSpc>
                <a:spcPct val="80000"/>
              </a:lnSpc>
            </a:pPr>
            <a:r>
              <a:rPr lang="ru-RU" altLang="ru-RU" sz="2400" dirty="0"/>
              <a:t>финансовая отчётность </a:t>
            </a:r>
            <a:r>
              <a:rPr lang="ru-RU" altLang="ru-RU" sz="2400" dirty="0" smtClean="0"/>
              <a:t>поставщика;</a:t>
            </a:r>
            <a:endParaRPr lang="ru-RU" altLang="ru-RU" sz="2400" dirty="0"/>
          </a:p>
          <a:p>
            <a:pPr marL="179388" indent="0">
              <a:lnSpc>
                <a:spcPct val="80000"/>
              </a:lnSpc>
            </a:pPr>
            <a:r>
              <a:rPr lang="ru-RU" altLang="ru-RU" sz="2400" dirty="0" smtClean="0"/>
              <a:t>банки </a:t>
            </a:r>
            <a:r>
              <a:rPr lang="ru-RU" altLang="ru-RU" sz="2400" dirty="0"/>
              <a:t>и финансовые институты;</a:t>
            </a:r>
          </a:p>
          <a:p>
            <a:pPr marL="179388" indent="0">
              <a:lnSpc>
                <a:spcPct val="80000"/>
              </a:lnSpc>
            </a:pPr>
            <a:r>
              <a:rPr lang="ru-RU" altLang="ru-RU" sz="2400" dirty="0"/>
              <a:t>конкуренты потенциального поставщика;</a:t>
            </a:r>
          </a:p>
          <a:p>
            <a:pPr marL="179388" indent="0">
              <a:lnSpc>
                <a:spcPct val="80000"/>
              </a:lnSpc>
            </a:pPr>
            <a:r>
              <a:rPr lang="ru-RU" altLang="ru-RU" sz="2400" dirty="0"/>
              <a:t>торговые ассоциации;</a:t>
            </a:r>
          </a:p>
          <a:p>
            <a:pPr marL="179388" indent="0">
              <a:lnSpc>
                <a:spcPct val="80000"/>
              </a:lnSpc>
            </a:pPr>
            <a:r>
              <a:rPr lang="ru-RU" altLang="ru-RU" sz="2400" dirty="0"/>
              <a:t>информационные агентства;</a:t>
            </a:r>
          </a:p>
          <a:p>
            <a:pPr marL="179388" indent="0">
              <a:lnSpc>
                <a:spcPct val="80000"/>
              </a:lnSpc>
            </a:pPr>
            <a:r>
              <a:rPr lang="ru-RU" altLang="ru-RU" sz="2400" dirty="0"/>
              <a:t>государственные источники (регистрационные палаты, налоговая инспекция и др.), обладающие открытой для ознакомления информацией.</a:t>
            </a:r>
          </a:p>
          <a:p>
            <a:pPr marL="179388" indent="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Итогом второго этапа является список поставщиков с проверенной репутацией.</a:t>
            </a:r>
          </a:p>
        </p:txBody>
      </p:sp>
    </p:spTree>
    <p:extLst>
      <p:ext uri="{BB962C8B-B14F-4D97-AF65-F5344CB8AC3E}">
        <p14:creationId xmlns:p14="http://schemas.microsoft.com/office/powerpoint/2010/main" val="2357705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57150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Оценка привлекательности поставщика</a:t>
            </a:r>
            <a:endParaRPr lang="be-BY" altLang="ru-RU" sz="2400" dirty="0" smtClean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92688"/>
          </a:xfr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          </a:t>
            </a:r>
            <a:r>
              <a:rPr lang="ru-RU" dirty="0" smtClean="0">
                <a:solidFill>
                  <a:schemeClr val="tx1"/>
                </a:solidFill>
              </a:rPr>
              <a:t>Различают три варианта экспертного подхода.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 1. Балльный метод </a:t>
            </a:r>
            <a:r>
              <a:rPr lang="ru-RU" dirty="0" smtClean="0">
                <a:solidFill>
                  <a:schemeClr val="tx1"/>
                </a:solidFill>
              </a:rPr>
              <a:t>– определяются наиболее значимые критерии для оценки поставщиков. Здесь выбирается определенная система баллов и величина оценки, а</a:t>
            </a:r>
            <a:r>
              <a:rPr lang="be-BY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также определяется значимость критериев в долях единицы.      Сначала необходимо оценить каждого из поставщиков по каждому из выбранных критериев, а затем умножить вес критерия на оценку. Вес критерия и оценка в данном случае определяются экспертным путем. </a:t>
            </a:r>
          </a:p>
          <a:p>
            <a:pPr marL="95250" indent="14288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Рейтинг определяется суммированием произведений веса критерия на его оценку для данного поставщика.    Рассчитывая рейтинг разных поставщиков и сравнивая полученные результаты, определяют наилучшего партнера.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 2. Сравнение с идеалом. </a:t>
            </a:r>
            <a:r>
              <a:rPr lang="ru-RU" dirty="0" smtClean="0">
                <a:solidFill>
                  <a:schemeClr val="tx1"/>
                </a:solidFill>
              </a:rPr>
              <a:t>Подход сводится к тому, что определяется показатель идеального поставщика, и каждый из поставщиков сравнивается с идеалом.</a:t>
            </a:r>
            <a:endParaRPr lang="be-BY" dirty="0" smtClean="0">
              <a:solidFill>
                <a:schemeClr val="tx1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 3. Расстановка приоритетов. </a:t>
            </a:r>
            <a:r>
              <a:rPr lang="ru-RU" dirty="0" smtClean="0">
                <a:solidFill>
                  <a:schemeClr val="tx1"/>
                </a:solidFill>
              </a:rPr>
              <a:t>По результатам работы поставщиков производится их фактическая оценка. Для этого выбираются наиболее важные критерии оценки, метод измерения деятельности  поставщика, а также определяется относительная важность каждого параметра и принимается метод оценки результатов.</a:t>
            </a:r>
            <a:endParaRPr lang="be-BY" dirty="0">
              <a:solidFill>
                <a:schemeClr val="tx1"/>
              </a:solidFill>
            </a:endParaRP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val="6706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900" smtClean="0">
                <a:latin typeface="Arial" charset="0"/>
                <a:cs typeface="Times New Roman" pitchFamily="18" charset="0"/>
              </a:rPr>
              <a:t>Р</a:t>
            </a:r>
            <a:r>
              <a:rPr lang="ru-RU" sz="29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асчета рейтинга поставщика</a:t>
            </a:r>
            <a:r>
              <a:rPr lang="ru-RU" sz="54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5400" smtClean="0">
                <a:solidFill>
                  <a:schemeClr val="tx1"/>
                </a:solidFill>
                <a:latin typeface="Arial" charset="0"/>
              </a:rPr>
            </a:br>
            <a:endParaRPr lang="ru-RU" sz="3600" smtClean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85813" y="1490663"/>
          <a:ext cx="7786687" cy="4297364"/>
        </p:xfrm>
        <a:graphic>
          <a:graphicData uri="http://schemas.openxmlformats.org/drawingml/2006/table">
            <a:tbl>
              <a:tblPr/>
              <a:tblGrid>
                <a:gridCol w="2022475"/>
                <a:gridCol w="855662"/>
                <a:gridCol w="817563"/>
                <a:gridCol w="817562"/>
                <a:gridCol w="819150"/>
                <a:gridCol w="817563"/>
                <a:gridCol w="819150"/>
                <a:gridCol w="817562"/>
              </a:tblGrid>
              <a:tr h="455613">
                <a:tc rowSpan="2">
                  <a:txBody>
                    <a:bodyPr/>
                    <a:lstStyle/>
                    <a:p>
                      <a:pPr marL="20638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 выбора поставщика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кри-</a:t>
                      </a:r>
                    </a:p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Оцунка критериев по десятибальной шкале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Произведение веса критериея на оценку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0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Постав-</a:t>
                      </a:r>
                    </a:p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щик №1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Постав-</a:t>
                      </a:r>
                    </a:p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щик №2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Постав-</a:t>
                      </a:r>
                    </a:p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щик №3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Постав-</a:t>
                      </a:r>
                    </a:p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щик №1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Постав-</a:t>
                      </a:r>
                    </a:p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щик №2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Постав-</a:t>
                      </a:r>
                    </a:p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щик №3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20638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Надежность доставки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20638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20638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товара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20638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платежа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20638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вне- плановых поставок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4">
                <a:tc>
                  <a:txBody>
                    <a:bodyPr/>
                    <a:lstStyle/>
                    <a:p>
                      <a:pPr marL="20638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Финансовое состоя- ние поставщика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20638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85" name="Rectangle 1"/>
          <p:cNvSpPr>
            <a:spLocks noChangeArrowheads="1"/>
          </p:cNvSpPr>
          <p:nvPr/>
        </p:nvSpPr>
        <p:spPr bwMode="auto">
          <a:xfrm>
            <a:off x="4251325" y="44450"/>
            <a:ext cx="641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3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Какой подвиг должны совершить менеджеры отдела продаж, чтобы достичь такого же эффекта? Вероятно, продать на большую сумму. На сколько?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100</a:t>
            </a:r>
            <a:r>
              <a:rPr lang="ru-RU" dirty="0"/>
              <a:t>% прибыли достигается объемом продаж на 120 рублей. 105% прибыли – X рублей объем продаж.</a:t>
            </a:r>
          </a:p>
          <a:p>
            <a:pPr marL="0" indent="0">
              <a:buNone/>
            </a:pPr>
            <a:r>
              <a:rPr lang="ru-RU" dirty="0"/>
              <a:t>X = (105 х 120) : 100 = 126 рублей.</a:t>
            </a:r>
          </a:p>
          <a:p>
            <a:pPr marL="0" indent="0">
              <a:buNone/>
            </a:pPr>
            <a:r>
              <a:rPr lang="ru-RU" dirty="0"/>
              <a:t>Требуется продать на 6 рублей больше.</a:t>
            </a:r>
          </a:p>
          <a:p>
            <a:pPr marL="0" indent="0">
              <a:buNone/>
            </a:pPr>
            <a:r>
              <a:rPr lang="ru-RU" dirty="0"/>
              <a:t>В данном примере усилия в области закупок на 1 рубль соответствуют 6 рублям в области продаж.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6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3 — й этап: анализ потенциальных поставщиков</a:t>
            </a:r>
            <a:r>
              <a:rPr lang="ru-RU" altLang="ru-RU" sz="2000" dirty="0"/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dirty="0"/>
              <a:t>Составленный перечень поставщиков анализируется на основании различных критериев, позволяющих осуществить отбор реальных поставщиков. Количество таких критериев может быть довольно велико, более 60.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dirty="0"/>
              <a:t>Главные критерии, на которых рекомендуется строить систему выбора поставщика: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1. при первичной закупке: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dirty="0"/>
              <a:t>репутация поставщика как делового партнёра,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dirty="0"/>
              <a:t>наличие и состояние системы качества,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dirty="0"/>
              <a:t>результаты оценки качества образцов (пробных закупок),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dirty="0"/>
              <a:t>цена;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2. при повторной (текущей) закупке;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dirty="0"/>
              <a:t>текущее состояние системы менеджмента качества по результатам оценки её эффективности на предприятии поставщика и наличие сертификата на систему менеджмента качества,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dirty="0"/>
              <a:t>стабильность качества закупленной продукции,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dirty="0"/>
              <a:t>реакция поставщика на претензии к качеству поставленной продукции,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dirty="0"/>
              <a:t>стабильность объёмов и сроков поставки,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dirty="0"/>
              <a:t>возможность установления долгосрочных деловых связей.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В результате проведённого анализа потенциальных поставщиков формируется перечень конкретных поставщиков, с которыми проводится работа по заключению договоров.</a:t>
            </a:r>
          </a:p>
        </p:txBody>
      </p:sp>
    </p:spTree>
    <p:extLst>
      <p:ext uri="{BB962C8B-B14F-4D97-AF65-F5344CB8AC3E}">
        <p14:creationId xmlns:p14="http://schemas.microsoft.com/office/powerpoint/2010/main" val="386881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93663" indent="-93663">
              <a:buFontTx/>
              <a:buNone/>
            </a:pPr>
            <a:r>
              <a:rPr lang="ru-RU" altLang="ru-RU" dirty="0"/>
              <a:t>4 — й этап: оценка поставщика.</a:t>
            </a:r>
          </a:p>
          <a:p>
            <a:pPr marL="93663" indent="-93663">
              <a:buFontTx/>
              <a:buNone/>
            </a:pPr>
            <a:r>
              <a:rPr lang="ru-RU" altLang="ru-RU" b="1" dirty="0"/>
              <a:t>По результатам работы с поставщиками проводится оценка деятельности по уже заключённым договорам.</a:t>
            </a:r>
          </a:p>
        </p:txBody>
      </p:sp>
      <p:pic>
        <p:nvPicPr>
          <p:cNvPr id="60424" name="Picture 8" descr="logistik-nasional-fokus-konektivitas-infrastruktur-u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6477000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 descr="wiWI86nIjZ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105400"/>
            <a:ext cx="27717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8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r>
              <a:rPr lang="ru-RU" altLang="ru-RU" sz="2400" b="1"/>
              <a:t>Заключение контракта </a:t>
            </a:r>
            <a:r>
              <a:rPr lang="ru-RU" altLang="ru-RU" sz="2400"/>
              <a:t>предполагает согласование разных условий, как четко выраженных, так и подразумеваемых. Все они долж­ны найти отражение в документах, на основе которых оформляется контракт.</a:t>
            </a:r>
          </a:p>
          <a:p>
            <a:r>
              <a:rPr lang="ru-RU" altLang="ru-RU" sz="2400"/>
              <a:t>Четко выраженные условия — те, которые фактически отражены в контракте.</a:t>
            </a:r>
          </a:p>
          <a:p>
            <a:r>
              <a:rPr lang="ru-RU" altLang="ru-RU" sz="2400"/>
              <a:t>Подразумеваемые условия — те, которые либо вытекают из зафиксированных в контракте, либо являются сами собой разумеющимися, исходя из здравого смысла.</a:t>
            </a:r>
          </a:p>
        </p:txBody>
      </p:sp>
      <p:pic>
        <p:nvPicPr>
          <p:cNvPr id="32775" name="Picture 7" descr="c402e79b568c84778575cd678088ba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07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indent="-80963">
              <a:lnSpc>
                <a:spcPct val="90000"/>
              </a:lnSpc>
              <a:buFontTx/>
              <a:buNone/>
            </a:pPr>
            <a:r>
              <a:rPr lang="ru-RU" altLang="ru-RU" sz="2800" dirty="0"/>
              <a:t>В отношениях с поставщиками рекомендуется </a:t>
            </a:r>
            <a:r>
              <a:rPr lang="ru-RU" altLang="ru-RU" sz="2800" dirty="0" smtClean="0"/>
              <a:t>соблюдение основных </a:t>
            </a:r>
            <a:r>
              <a:rPr lang="ru-RU" altLang="ru-RU" sz="2800" dirty="0"/>
              <a:t>принципов:</a:t>
            </a:r>
          </a:p>
          <a:p>
            <a:pPr indent="-80963">
              <a:lnSpc>
                <a:spcPct val="90000"/>
              </a:lnSpc>
              <a:buFontTx/>
              <a:buNone/>
            </a:pPr>
            <a:r>
              <a:rPr lang="ru-RU" altLang="ru-RU" sz="2400" dirty="0"/>
              <a:t>1. Обращаться с поставщиками так же, как с клиентами фирмы.</a:t>
            </a:r>
          </a:p>
          <a:p>
            <a:pPr indent="-80963">
              <a:lnSpc>
                <a:spcPct val="90000"/>
              </a:lnSpc>
              <a:buFontTx/>
              <a:buNone/>
            </a:pPr>
            <a:r>
              <a:rPr lang="ru-RU" altLang="ru-RU" sz="2400" dirty="0"/>
              <a:t>2. Не забывать демонстрировать на деле общность интересов.</a:t>
            </a:r>
          </a:p>
          <a:p>
            <a:pPr indent="-80963">
              <a:lnSpc>
                <a:spcPct val="90000"/>
              </a:lnSpc>
              <a:buFontTx/>
              <a:buNone/>
            </a:pPr>
            <a:r>
              <a:rPr lang="ru-RU" altLang="ru-RU" sz="2400" dirty="0"/>
              <a:t>3. Знакомить поставщика со своими задачами и быть в курсе его деловых операций.</a:t>
            </a:r>
          </a:p>
          <a:p>
            <a:pPr indent="-80963">
              <a:lnSpc>
                <a:spcPct val="90000"/>
              </a:lnSpc>
              <a:buFontTx/>
              <a:buNone/>
            </a:pPr>
            <a:r>
              <a:rPr lang="ru-RU" altLang="ru-RU" sz="2400" dirty="0"/>
              <a:t>4. Проявлять готовность помочь в случае возникновения проблем у поставщика.</a:t>
            </a:r>
          </a:p>
          <a:p>
            <a:pPr indent="-80963">
              <a:lnSpc>
                <a:spcPct val="90000"/>
              </a:lnSpc>
              <a:buFontTx/>
              <a:buNone/>
            </a:pPr>
            <a:r>
              <a:rPr lang="ru-RU" altLang="ru-RU" sz="2400" dirty="0"/>
              <a:t>5. Соблюдать принятые на себя обязательства.</a:t>
            </a:r>
          </a:p>
          <a:p>
            <a:pPr indent="-80963">
              <a:lnSpc>
                <a:spcPct val="90000"/>
              </a:lnSpc>
              <a:buFontTx/>
              <a:buNone/>
            </a:pPr>
            <a:r>
              <a:rPr lang="ru-RU" altLang="ru-RU" sz="2400" dirty="0"/>
              <a:t>6. Учитывать в деловой практике интересы поставщика.</a:t>
            </a:r>
          </a:p>
          <a:p>
            <a:pPr indent="-80963">
              <a:lnSpc>
                <a:spcPct val="90000"/>
              </a:lnSpc>
              <a:buFontTx/>
              <a:buNone/>
            </a:pPr>
            <a:r>
              <a:rPr lang="ru-RU" altLang="ru-RU" sz="2400" dirty="0"/>
              <a:t>7. Поддерживать по возможности стабильные контакты в деловой сфере.</a:t>
            </a:r>
          </a:p>
        </p:txBody>
      </p:sp>
      <p:pic>
        <p:nvPicPr>
          <p:cNvPr id="56325" name="Picture 5" descr="sua-sai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46663"/>
            <a:ext cx="3352800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72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Согласно исследованию международной консалтинговой компании BCG, лидеры в области </a:t>
            </a:r>
            <a:r>
              <a:rPr lang="ru-RU" dirty="0" err="1"/>
              <a:t>цифровизации</a:t>
            </a:r>
            <a:r>
              <a:rPr lang="ru-RU" dirty="0"/>
              <a:t> цепочек поставок более чем на 25% быстрее реагируют на изменения спроса, до 30% сокращают размеры своего рабочего капитала (</a:t>
            </a:r>
            <a:r>
              <a:rPr lang="ru-RU" dirty="0" err="1"/>
              <a:t>working</a:t>
            </a:r>
            <a:r>
              <a:rPr lang="ru-RU" dirty="0"/>
              <a:t> </a:t>
            </a:r>
            <a:r>
              <a:rPr lang="ru-RU" dirty="0" err="1"/>
              <a:t>capital</a:t>
            </a:r>
            <a:r>
              <a:rPr lang="ru-RU" dirty="0"/>
              <a:t>), повышают операционную маржу на 40-110%, а также снижают оборачиваемость своих оборотных средств в днях на 17-64%</a:t>
            </a:r>
          </a:p>
        </p:txBody>
      </p:sp>
    </p:spTree>
    <p:extLst>
      <p:ext uri="{BB962C8B-B14F-4D97-AF65-F5344CB8AC3E}">
        <p14:creationId xmlns:p14="http://schemas.microsoft.com/office/powerpoint/2010/main" val="3805910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Основным приоритетом для компаний сегодня является повышение своей конкурентоспособности, достигаемое за счёт: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5013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способности </a:t>
            </a:r>
            <a:r>
              <a:rPr lang="ru-RU" dirty="0"/>
              <a:t>быстро реагировать на рыночные изменения и изменения потребительского спроса; </a:t>
            </a:r>
            <a:endParaRPr lang="ru-RU" dirty="0" smtClean="0"/>
          </a:p>
          <a:p>
            <a:r>
              <a:rPr lang="ru-RU" dirty="0" err="1" smtClean="0"/>
              <a:t>адаптируемости</a:t>
            </a:r>
            <a:r>
              <a:rPr lang="ru-RU" dirty="0" smtClean="0"/>
              <a:t> </a:t>
            </a:r>
            <a:r>
              <a:rPr lang="ru-RU" dirty="0"/>
              <a:t>цепочки поставок к потребностям бизнеса, оптимизации складских запасов и сокращения издержек содержания запасов, обеспечения прозрачности и надежности процессов в рамках цепочки поставок; </a:t>
            </a:r>
            <a:endParaRPr lang="ru-RU" dirty="0" smtClean="0"/>
          </a:p>
          <a:p>
            <a:r>
              <a:rPr lang="ru-RU" dirty="0" smtClean="0"/>
              <a:t>обеспечения </a:t>
            </a:r>
            <a:r>
              <a:rPr lang="ru-RU" dirty="0"/>
              <a:t>согласованности всех звеньев-участников, вовлеченных в цепочку поставок (поставщиков, производителей, дистрибьюторов и пр.); </a:t>
            </a:r>
            <a:endParaRPr lang="ru-RU" dirty="0" smtClean="0"/>
          </a:p>
          <a:p>
            <a:r>
              <a:rPr lang="ru-RU" dirty="0" smtClean="0"/>
              <a:t>преобразования </a:t>
            </a:r>
            <a:r>
              <a:rPr lang="ru-RU" dirty="0"/>
              <a:t>линейных цепочек поставок за счёт внедрения цифровых технологий для получения долгосрочного конкурентного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2668969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3200" dirty="0"/>
              <a:t>Цифровые технологии в ключевых процессах управления цепочкой поставок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570020"/>
              </p:ext>
            </p:extLst>
          </p:nvPr>
        </p:nvGraphicFramePr>
        <p:xfrm>
          <a:off x="0" y="908720"/>
          <a:ext cx="9144000" cy="553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731"/>
                <a:gridCol w="6608269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Процесс в цепочке поставок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Цифровые инструменты и технологии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1. Планирование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- Прогнозирование спроса на основе продвинутой аналитики - Контроль в реальном времени для планирования и управления товарными и транспортными потоками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2. Снабженческая логистика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- «Умные» контракты с поставщиками, разработка и внедрение цифровых платформ для работы с поставщиками - Проведение безопасных транзакций на основе функции «доверительного платежа» на базе технологии </a:t>
                      </a:r>
                      <a:r>
                        <a:rPr lang="ru-RU" sz="1500" dirty="0" err="1" smtClean="0"/>
                        <a:t>blockchain</a:t>
                      </a:r>
                      <a:r>
                        <a:rPr lang="ru-RU" sz="1500" dirty="0" smtClean="0"/>
                        <a:t> - Использование виртуальных голосовых помощников по закупкам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3. Управление запасами и складирование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- Автоматические складские системы - Автоматизация складских операций - Автономные погрузчики - Роботизация - Радиочастотная идентификация товарных позиций (RFID) - Голосовые технологии комплектования и другие возможности интернета вещей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4. Производство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- Трансформация производственных операций на основе роботизации - Использование цифровых двойников (имитационное моделирование) - 3D-печать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5. Сбытовая и обратная логистика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- Обеспечение прозрачности перемещений - Интернет вещей (контроль режима движения, мониторинг передвижения, мониторинг маршрута, уведомления о трафике, мониторинг загруженности дорог) - Оптимальная загрузка транспорта за счёт использования </a:t>
                      </a:r>
                      <a:r>
                        <a:rPr lang="ru-RU" sz="1500" dirty="0" err="1" smtClean="0"/>
                        <a:t>краудсорсинговых</a:t>
                      </a:r>
                      <a:r>
                        <a:rPr lang="ru-RU" sz="1500" dirty="0" smtClean="0"/>
                        <a:t> платформ и «</a:t>
                      </a:r>
                      <a:r>
                        <a:rPr lang="ru-RU" sz="1500" dirty="0" err="1" smtClean="0"/>
                        <a:t>уберизации</a:t>
                      </a:r>
                      <a:r>
                        <a:rPr lang="ru-RU" sz="1500" dirty="0" smtClean="0"/>
                        <a:t>» - Динамическая маршрутизация на основе продвинутой аналитики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909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Интенсивность внедрения цифровых технологий в сферах управления цепочкой поставок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288" t="59804" r="20862" b="14984"/>
          <a:stretch/>
        </p:blipFill>
        <p:spPr>
          <a:xfrm>
            <a:off x="179511" y="2132856"/>
            <a:ext cx="896448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95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5253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Одним из ключевых вопросов для компаний, которые приняли решение начать цифровую трансформацию своей цепочки поставок, является проблема расстановки приоритетов в области многообразных цифровых альтернатив в каждом из процессов управления цепочкой поставок. Компании необходимо определить, в какой сфере целесообразно начать трансформацию, и сосредоточить своё внимание на конкретной, наиболее подходящей для нее в текущих условиях функционирования, цифровой технологии. Для решения поставленной задачи автором предлагается модель выбора приоритетного цифрового решения для компаний в сфере управления цепочкой поставок. </a:t>
            </a:r>
          </a:p>
        </p:txBody>
      </p:sp>
    </p:spTree>
    <p:extLst>
      <p:ext uri="{BB962C8B-B14F-4D97-AF65-F5344CB8AC3E}">
        <p14:creationId xmlns:p14="http://schemas.microsoft.com/office/powerpoint/2010/main" val="904194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Предлагаемый подход основан на </a:t>
            </a:r>
            <a:r>
              <a:rPr lang="ru-RU" b="1" dirty="0" err="1"/>
              <a:t>балльнорейтинговой</a:t>
            </a:r>
            <a:r>
              <a:rPr lang="ru-RU" b="1" dirty="0"/>
              <a:t> оценке цифровых технологий в каждом процессе цепочки поставок, в ходе которого оценка цифровых альтернатив в рамках процессов цепочки поставок происходит в соответствии с последовательностью следующих шагов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1) выделение в каждом процессе (каждой сфере/функции) управления цепочкой поставок компании возможных цифровых технологий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2) идентификация параметров сравнения цифровых альтернатив (например, техническая осуществимость, время, требуемое для внедрения, степень влияния цифровой технологии на рассматриваемый процесс, стоимость внедрения технологии, возможность интеграции цифрового решения с существующими системами компании);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определение коэффициента значимости для каждого критерия (сумма коэффициентов значимости по всем критериям должна быть равна 1);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расстановка оценок на основе балльной шкалы (например, по пятибалльной шкале) по каждому из выделенных критериев для каждой из рассматриваемых цифровых технологий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5) расчёт средневзвешенной суммы баллов для каждого цифрового решения (нахождение суммы произведений коэффициента значимости и соответствующей балльной оценки) и выбор приоритетного цифрового решения с наибольшей средневзвешенной суммой баллов.</a:t>
            </a:r>
          </a:p>
        </p:txBody>
      </p:sp>
    </p:spTree>
    <p:extLst>
      <p:ext uri="{BB962C8B-B14F-4D97-AF65-F5344CB8AC3E}">
        <p14:creationId xmlns:p14="http://schemas.microsoft.com/office/powerpoint/2010/main" val="292980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1700808"/>
            <a:ext cx="9036496" cy="1143000"/>
          </a:xfrm>
        </p:spPr>
        <p:txBody>
          <a:bodyPr>
            <a:noAutofit/>
          </a:bodyPr>
          <a:lstStyle/>
          <a:p>
            <a:pPr marL="635000"/>
            <a:r>
              <a:rPr lang="ru-RU" altLang="ru-RU" sz="3600" b="1" u="sng" dirty="0" smtClean="0">
                <a:cs typeface="Aharoni" panose="02010803020104030203" pitchFamily="2" charset="-79"/>
              </a:rPr>
              <a:t>Закупочная логистика – это управление материальными потоками в процессе обеспечения организации материальными ресурсами</a:t>
            </a:r>
            <a:endParaRPr lang="ru-RU" altLang="ru-RU" sz="3600" b="1" u="sng" dirty="0">
              <a:latin typeface="Arial Black" pitchFamily="34" charset="0"/>
              <a:cs typeface="Aharoni" panose="02010803020104030203" pitchFamily="2" charset="-79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149080"/>
            <a:ext cx="8316416" cy="2451487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altLang="ru-RU" sz="2800" b="1" dirty="0"/>
              <a:t>Целью логистики закупок является удовлетворение потребностей производства в материалах с максимально возможной экономической </a:t>
            </a:r>
            <a:r>
              <a:rPr lang="ru-RU" altLang="ru-RU" sz="2800" b="1" dirty="0" smtClean="0"/>
              <a:t>эффективностью</a:t>
            </a:r>
            <a:endParaRPr lang="ru-RU" altLang="ru-RU" sz="2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241695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0"/>
          <p:cNvSpPr>
            <a:spLocks noChangeArrowheads="1"/>
          </p:cNvSpPr>
          <p:nvPr/>
        </p:nvSpPr>
        <p:spPr bwMode="auto">
          <a:xfrm>
            <a:off x="142875" y="71438"/>
            <a:ext cx="885825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0" dirty="0" smtClean="0"/>
              <a:t>Затраты </a:t>
            </a:r>
            <a:r>
              <a:rPr lang="ru-RU" altLang="ru-RU" sz="2000" b="0" dirty="0"/>
              <a:t>на управление закупками по различным отраслям составляют от </a:t>
            </a:r>
            <a:r>
              <a:rPr lang="ru-RU" altLang="ru-RU" sz="2000" dirty="0"/>
              <a:t>40</a:t>
            </a:r>
            <a:r>
              <a:rPr lang="ru-RU" altLang="ru-RU" sz="2000" b="0" dirty="0"/>
              <a:t> </a:t>
            </a:r>
            <a:r>
              <a:rPr lang="ru-RU" altLang="ru-RU" sz="2000" dirty="0"/>
              <a:t>до</a:t>
            </a:r>
            <a:r>
              <a:rPr lang="ru-RU" altLang="ru-RU" sz="2000" b="0" dirty="0"/>
              <a:t> </a:t>
            </a:r>
            <a:r>
              <a:rPr lang="ru-RU" altLang="ru-RU" sz="2000" dirty="0"/>
              <a:t>60 %</a:t>
            </a:r>
            <a:r>
              <a:rPr lang="ru-RU" altLang="ru-RU" sz="2000" b="0" dirty="0"/>
              <a:t> </a:t>
            </a:r>
            <a:r>
              <a:rPr lang="ru-RU" altLang="ru-RU" sz="2000" dirty="0"/>
              <a:t>в структуре себестоимости</a:t>
            </a:r>
            <a:r>
              <a:rPr lang="ru-RU" altLang="ru-RU" sz="2000" b="0" dirty="0"/>
              <a:t> производства </a:t>
            </a:r>
            <a:r>
              <a:rPr lang="ru-RU" altLang="ru-RU" sz="2000" dirty="0"/>
              <a:t>готовой продукции </a:t>
            </a:r>
            <a:r>
              <a:rPr lang="ru-RU" altLang="ru-RU" sz="2000" b="0" dirty="0"/>
              <a:t>развитых стран. </a:t>
            </a:r>
          </a:p>
          <a:p>
            <a:pPr algn="just" eaLnBrk="1" hangingPunct="1"/>
            <a:r>
              <a:rPr lang="ru-RU" altLang="ru-RU" sz="2000" b="0" dirty="0"/>
              <a:t>    </a:t>
            </a:r>
          </a:p>
          <a:p>
            <a:pPr algn="just" eaLnBrk="1" hangingPunct="1"/>
            <a:r>
              <a:rPr lang="ru-RU" altLang="ru-RU" sz="2000" b="0" dirty="0"/>
              <a:t> </a:t>
            </a:r>
            <a:r>
              <a:rPr lang="ru-RU" altLang="ru-RU" sz="2000" i="1" dirty="0"/>
              <a:t>Наибольший удельный вес в затратах</a:t>
            </a:r>
            <a:r>
              <a:rPr lang="ru-RU" altLang="ru-RU" sz="2000" b="0" dirty="0"/>
              <a:t>, связанных с закупками, занимают: собственно </a:t>
            </a:r>
            <a:r>
              <a:rPr lang="ru-RU" altLang="ru-RU" sz="2000" b="0" i="1" u="sng" dirty="0"/>
              <a:t>цена материальных ресурсов</a:t>
            </a:r>
            <a:r>
              <a:rPr lang="ru-RU" altLang="ru-RU" sz="2000" b="0" dirty="0"/>
              <a:t>, </a:t>
            </a:r>
            <a:r>
              <a:rPr lang="ru-RU" altLang="ru-RU" sz="2000" b="0" i="1" u="sng" dirty="0"/>
              <a:t>затраты на транспортировку</a:t>
            </a:r>
            <a:r>
              <a:rPr lang="ru-RU" altLang="ru-RU" sz="2000" i="1" dirty="0"/>
              <a:t> и </a:t>
            </a:r>
            <a:r>
              <a:rPr lang="ru-RU" altLang="ru-RU" sz="2000" b="0" i="1" u="sng" dirty="0"/>
              <a:t>управление запасами материальных ресурсов</a:t>
            </a:r>
            <a:r>
              <a:rPr lang="ru-RU" altLang="ru-RU" sz="2000" b="0" dirty="0"/>
              <a:t> (складирование, </a:t>
            </a:r>
            <a:r>
              <a:rPr lang="ru-RU" altLang="ru-RU" sz="2000" b="0" dirty="0" err="1"/>
              <a:t>грузопереработка</a:t>
            </a:r>
            <a:r>
              <a:rPr lang="ru-RU" altLang="ru-RU" sz="2000" b="0" dirty="0"/>
              <a:t>, хранение и пр.).</a:t>
            </a:r>
          </a:p>
          <a:p>
            <a:pPr algn="just" eaLnBrk="1" hangingPunct="1"/>
            <a:r>
              <a:rPr lang="ru-RU" altLang="ru-RU" sz="2000" b="0" dirty="0"/>
              <a:t>     Удачные решения в области рациональной организации закупок могут превзойти эффект прибыльности компании как за счет маркетинга, так и за счет усовершенствований производства.</a:t>
            </a:r>
          </a:p>
          <a:p>
            <a:pPr algn="just" eaLnBrk="1" hangingPunct="1"/>
            <a:r>
              <a:rPr lang="ru-RU" altLang="ru-RU" sz="2000" b="0" dirty="0"/>
              <a:t>     По оценкам </a:t>
            </a:r>
            <a:r>
              <a:rPr lang="ru-RU" altLang="ru-RU" sz="2000" b="0" dirty="0" smtClean="0"/>
              <a:t>специалистов</a:t>
            </a:r>
            <a:r>
              <a:rPr lang="ru-RU" altLang="ru-RU" sz="2000" b="0" dirty="0"/>
              <a:t>, для увеличения прибыли компании на 100%:</a:t>
            </a:r>
          </a:p>
          <a:p>
            <a:pPr algn="just" eaLnBrk="1" hangingPunct="1"/>
            <a:r>
              <a:rPr lang="ru-RU" altLang="ru-RU" sz="2000" b="0" dirty="0"/>
              <a:t>     - </a:t>
            </a:r>
            <a:r>
              <a:rPr lang="ru-RU" altLang="ru-RU" sz="2000" b="0" u="sng" dirty="0"/>
              <a:t>объем продаж должен возрасти на 100%;</a:t>
            </a:r>
          </a:p>
          <a:p>
            <a:pPr algn="just" eaLnBrk="1" hangingPunct="1"/>
            <a:r>
              <a:rPr lang="ru-RU" altLang="ru-RU" sz="2000" b="0" dirty="0"/>
              <a:t>     - цена товаров – возрасти на 15%;</a:t>
            </a:r>
          </a:p>
          <a:p>
            <a:pPr algn="just" eaLnBrk="1" hangingPunct="1"/>
            <a:r>
              <a:rPr lang="ru-RU" altLang="ru-RU" sz="2000" b="0" dirty="0"/>
              <a:t>     - заработная плата и оклады – снизится на 25%;</a:t>
            </a:r>
          </a:p>
          <a:p>
            <a:pPr algn="just" eaLnBrk="1" hangingPunct="1"/>
            <a:r>
              <a:rPr lang="ru-RU" altLang="ru-RU" sz="2000" b="0" dirty="0"/>
              <a:t>     - накладные расходы – снизиться на 33%;</a:t>
            </a:r>
          </a:p>
          <a:p>
            <a:pPr algn="just" eaLnBrk="1" hangingPunct="1"/>
            <a:r>
              <a:rPr lang="ru-RU" altLang="ru-RU" sz="2000" b="0" dirty="0"/>
              <a:t>     - </a:t>
            </a:r>
            <a:r>
              <a:rPr lang="ru-RU" altLang="ru-RU" sz="2000" b="0" u="sng" dirty="0"/>
              <a:t>затраты на закупки должны снизиться на 8,5%.</a:t>
            </a:r>
          </a:p>
          <a:p>
            <a:pPr algn="just" eaLnBrk="1" hangingPunct="1"/>
            <a:r>
              <a:rPr lang="ru-RU" altLang="ru-RU" sz="2000" b="0" dirty="0"/>
              <a:t>     Таким образом,</a:t>
            </a:r>
            <a:r>
              <a:rPr lang="ru-RU" altLang="ru-RU" sz="2000" i="1" dirty="0"/>
              <a:t> на каждый процент снижения затрат на закупки    приходится 12% роста прибыли – </a:t>
            </a:r>
            <a:r>
              <a:rPr lang="ru-RU" altLang="ru-RU" sz="2000" b="0" i="1" dirty="0"/>
              <a:t>лучший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15468670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4"/>
          <p:cNvGrpSpPr>
            <a:grpSpLocks/>
          </p:cNvGrpSpPr>
          <p:nvPr/>
        </p:nvGrpSpPr>
        <p:grpSpPr bwMode="auto">
          <a:xfrm>
            <a:off x="457200" y="333375"/>
            <a:ext cx="8229600" cy="6191250"/>
            <a:chOff x="1621" y="5846"/>
            <a:chExt cx="3600" cy="7200"/>
          </a:xfrm>
        </p:grpSpPr>
        <p:cxnSp>
          <p:nvCxnSpPr>
            <p:cNvPr id="19460" name="_s19460"/>
            <p:cNvCxnSpPr>
              <a:cxnSpLocks noChangeShapeType="1"/>
              <a:stCxn id="9" idx="1"/>
              <a:endCxn id="3" idx="2"/>
            </p:cNvCxnSpPr>
            <p:nvPr/>
          </p:nvCxnSpPr>
          <p:spPr bwMode="auto">
            <a:xfrm rot="10800000">
              <a:off x="2701" y="6566"/>
              <a:ext cx="360" cy="612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1" name="_s19461"/>
            <p:cNvCxnSpPr>
              <a:cxnSpLocks noChangeShapeType="1"/>
              <a:stCxn id="8" idx="1"/>
              <a:endCxn id="3" idx="2"/>
            </p:cNvCxnSpPr>
            <p:nvPr/>
          </p:nvCxnSpPr>
          <p:spPr bwMode="auto">
            <a:xfrm rot="10800000">
              <a:off x="2701" y="6566"/>
              <a:ext cx="360" cy="504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2" name="_s19462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2701" y="6566"/>
              <a:ext cx="360" cy="396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3" name="_s19463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2701" y="6566"/>
              <a:ext cx="360" cy="288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4" name="_s19464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2701" y="6566"/>
              <a:ext cx="360" cy="180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5" name="_s19465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2701" y="6566"/>
              <a:ext cx="360" cy="72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9466"/>
            <p:cNvSpPr>
              <a:spLocks noChangeArrowheads="1"/>
            </p:cNvSpPr>
            <p:nvPr/>
          </p:nvSpPr>
          <p:spPr bwMode="auto">
            <a:xfrm>
              <a:off x="1621" y="5846"/>
              <a:ext cx="2160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ahoma" pitchFamily="34" charset="0"/>
                </a:rPr>
                <a:t>Цели организации и управления закупками (снабжением)</a:t>
              </a: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" name="_s19467"/>
            <p:cNvSpPr>
              <a:spLocks noChangeArrowheads="1"/>
            </p:cNvSpPr>
            <p:nvPr/>
          </p:nvSpPr>
          <p:spPr bwMode="auto">
            <a:xfrm>
              <a:off x="3061" y="6926"/>
              <a:ext cx="2160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Оптимальные сроки поставки материальных ресурсов и готовой продукции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_s19468"/>
            <p:cNvSpPr>
              <a:spLocks noChangeArrowheads="1"/>
            </p:cNvSpPr>
            <p:nvPr/>
          </p:nvSpPr>
          <p:spPr bwMode="auto">
            <a:xfrm>
              <a:off x="3061" y="8006"/>
              <a:ext cx="2160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Оптимальное количество поставляемых материальных ресурсов и готовой продукции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_s19469"/>
            <p:cNvSpPr>
              <a:spLocks noChangeArrowheads="1"/>
            </p:cNvSpPr>
            <p:nvPr/>
          </p:nvSpPr>
          <p:spPr bwMode="auto">
            <a:xfrm>
              <a:off x="3061" y="9086"/>
              <a:ext cx="2160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Поиск компетентных поставщиков и развитие отношений с ними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_s19470"/>
            <p:cNvSpPr>
              <a:spLocks noChangeArrowheads="1"/>
            </p:cNvSpPr>
            <p:nvPr/>
          </p:nvSpPr>
          <p:spPr bwMode="auto">
            <a:xfrm>
              <a:off x="3061" y="10166"/>
              <a:ext cx="2159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Поддержание и повышение качества продукции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_s19471"/>
            <p:cNvSpPr>
              <a:spLocks noChangeArrowheads="1"/>
            </p:cNvSpPr>
            <p:nvPr/>
          </p:nvSpPr>
          <p:spPr bwMode="auto">
            <a:xfrm>
              <a:off x="3061" y="11246"/>
              <a:ext cx="2160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Поиск и закупка товаров и услуг по минимальным ценам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_s19472"/>
            <p:cNvSpPr>
              <a:spLocks noChangeArrowheads="1"/>
            </p:cNvSpPr>
            <p:nvPr/>
          </p:nvSpPr>
          <p:spPr bwMode="auto">
            <a:xfrm>
              <a:off x="3061" y="12326"/>
              <a:ext cx="2159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Повышение конкурентоспособности компании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5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07288" cy="639762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/>
              <a:t>Задачи и </a:t>
            </a:r>
            <a:r>
              <a:rPr lang="ru-RU" altLang="ru-RU" sz="2800" b="1" dirty="0" smtClean="0"/>
              <a:t>работы закупочной </a:t>
            </a:r>
            <a:r>
              <a:rPr lang="ru-RU" altLang="ru-RU" sz="2800" b="1" dirty="0"/>
              <a:t>логистике:</a:t>
            </a:r>
            <a:br>
              <a:rPr lang="ru-RU" altLang="ru-RU" sz="2800" b="1" dirty="0"/>
            </a:br>
            <a:endParaRPr lang="ru-RU" altLang="ru-RU" sz="2800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692696"/>
            <a:ext cx="9252520" cy="6309320"/>
          </a:xfrm>
        </p:spPr>
        <p:txBody>
          <a:bodyPr>
            <a:noAutofit/>
          </a:bodyPr>
          <a:lstStyle/>
          <a:p>
            <a:pPr indent="-74613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altLang="ru-RU" sz="2200" b="1" dirty="0" smtClean="0"/>
              <a:t>определение </a:t>
            </a:r>
            <a:r>
              <a:rPr lang="ru-RU" altLang="ru-RU" sz="2200" b="1" dirty="0"/>
              <a:t>потребностей в материальный ресурсах</a:t>
            </a:r>
            <a:r>
              <a:rPr lang="ru-RU" altLang="ru-RU" sz="2200" dirty="0"/>
              <a:t>. Устанавливаются требования к весу, размеру поставок. Разрабатываются планы, графики, спецификация на каждую позицию.</a:t>
            </a:r>
            <a:endParaRPr lang="ru-RU" altLang="ru-RU" sz="2200" b="1" dirty="0"/>
          </a:p>
          <a:p>
            <a:pPr indent="-74613">
              <a:lnSpc>
                <a:spcPct val="80000"/>
              </a:lnSpc>
              <a:buFontTx/>
              <a:buNone/>
            </a:pPr>
            <a:r>
              <a:rPr lang="ru-RU" altLang="ru-RU" sz="2200" b="1" dirty="0"/>
              <a:t>исследование рынка закупок</a:t>
            </a:r>
            <a:r>
              <a:rPr lang="ru-RU" altLang="ru-RU" sz="2200" dirty="0"/>
              <a:t>. Идентифицируются все возможные поставщики, анализируются риски.</a:t>
            </a:r>
            <a:endParaRPr lang="ru-RU" altLang="ru-RU" sz="2200" b="1" dirty="0"/>
          </a:p>
          <a:p>
            <a:pPr indent="-74613">
              <a:lnSpc>
                <a:spcPct val="80000"/>
              </a:lnSpc>
              <a:buFontTx/>
              <a:buNone/>
            </a:pPr>
            <a:r>
              <a:rPr lang="ru-RU" altLang="ru-RU" sz="2200" b="1" dirty="0"/>
              <a:t>выбор поставщиков</a:t>
            </a:r>
            <a:r>
              <a:rPr lang="ru-RU" altLang="ru-RU" sz="2200" dirty="0"/>
              <a:t>. На основании базы данных.</a:t>
            </a:r>
            <a:endParaRPr lang="ru-RU" altLang="ru-RU" sz="2200" b="1" dirty="0"/>
          </a:p>
          <a:p>
            <a:pPr indent="-74613">
              <a:lnSpc>
                <a:spcPct val="80000"/>
              </a:lnSpc>
              <a:buFontTx/>
              <a:buNone/>
            </a:pPr>
            <a:r>
              <a:rPr lang="ru-RU" altLang="ru-RU" sz="2200" b="1" dirty="0"/>
              <a:t>осуществление закупок</a:t>
            </a:r>
            <a:r>
              <a:rPr lang="ru-RU" altLang="ru-RU" sz="2200" dirty="0"/>
              <a:t>(проведение переговоров; оформление договорных отношений; выбор метода закупок; разработка условий поставок и оплата; организация транспортировки ТМЦ; составление графиков поставки; осуществление экспедирования и таможенных процедур; организация приемного контроля)</a:t>
            </a:r>
            <a:endParaRPr lang="ru-RU" altLang="ru-RU" sz="2200" b="1" dirty="0"/>
          </a:p>
          <a:p>
            <a:pPr indent="-74613">
              <a:lnSpc>
                <a:spcPct val="80000"/>
              </a:lnSpc>
              <a:buFontTx/>
              <a:buNone/>
            </a:pPr>
            <a:r>
              <a:rPr lang="ru-RU" altLang="ru-RU" sz="2200" b="1" dirty="0"/>
              <a:t>контроль поставок (</a:t>
            </a:r>
            <a:r>
              <a:rPr lang="ru-RU" altLang="ru-RU" sz="2200" dirty="0"/>
              <a:t>контроль качества поставок; количества рекламаций и брака; отслеживание сроков поставок; контроль запасов ТМЦ)</a:t>
            </a:r>
            <a:endParaRPr lang="ru-RU" altLang="ru-RU" sz="2200" b="1" dirty="0"/>
          </a:p>
          <a:p>
            <a:pPr indent="-74613">
              <a:lnSpc>
                <a:spcPct val="80000"/>
              </a:lnSpc>
              <a:buFontTx/>
              <a:buNone/>
            </a:pPr>
            <a:r>
              <a:rPr lang="ru-RU" altLang="ru-RU" sz="2200" b="1" dirty="0"/>
              <a:t>подготовка бюджета закупок </a:t>
            </a:r>
            <a:r>
              <a:rPr lang="ru-RU" altLang="ru-RU" sz="2200" dirty="0"/>
              <a:t>(затраты на выполнение заказов; на транспортировку, экспедирование и страхование; на контроль за соблюдением условий договора; на приемку, проверку материальных ресурсов; на поиск информации о поставщиках)</a:t>
            </a:r>
            <a:endParaRPr lang="ru-RU" altLang="ru-RU" sz="2200" b="1" dirty="0"/>
          </a:p>
          <a:p>
            <a:pPr indent="-74613">
              <a:lnSpc>
                <a:spcPct val="80000"/>
              </a:lnSpc>
              <a:buFontTx/>
              <a:buNone/>
            </a:pPr>
            <a:r>
              <a:rPr lang="ru-RU" altLang="ru-RU" sz="2200" b="1" dirty="0"/>
              <a:t>координация и системная взаимосвязь </a:t>
            </a:r>
            <a:r>
              <a:rPr lang="ru-RU" altLang="ru-RU" sz="2200" dirty="0"/>
              <a:t>закупок с производством, сбытом, складированием, транспортированием, поставщиками.</a:t>
            </a:r>
          </a:p>
        </p:txBody>
      </p:sp>
    </p:spTree>
    <p:extLst>
      <p:ext uri="{BB962C8B-B14F-4D97-AF65-F5344CB8AC3E}">
        <p14:creationId xmlns:p14="http://schemas.microsoft.com/office/powerpoint/2010/main" val="318147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9" name="Picture 9" descr="img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9001125" cy="6242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 smtClean="0"/>
              <a:t>В заготовительной логистике  определяют следующие  формы поставки продукции:</a:t>
            </a:r>
          </a:p>
          <a:p>
            <a:pPr eaLnBrk="1" hangingPunct="1"/>
            <a:r>
              <a:rPr lang="ru-RU" altLang="ru-RU" dirty="0" smtClean="0"/>
              <a:t>Транзитные – закупка материальных ресурсов непосредственно у изготовителей.</a:t>
            </a:r>
          </a:p>
          <a:p>
            <a:pPr eaLnBrk="1" hangingPunct="1"/>
            <a:endParaRPr lang="ru-RU" altLang="ru-RU" dirty="0" smtClean="0"/>
          </a:p>
          <a:p>
            <a:pPr marL="0" indent="0" eaLnBrk="1" hangingPunct="1">
              <a:buNone/>
            </a:pPr>
            <a:endParaRPr lang="ru-RU" altLang="ru-RU" dirty="0"/>
          </a:p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Складские – у посреднических торговых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dirty="0" smtClean="0"/>
              <a:t>организаций.</a:t>
            </a:r>
          </a:p>
        </p:txBody>
      </p:sp>
      <p:pic>
        <p:nvPicPr>
          <p:cNvPr id="1026" name="Picture 2" descr="Формы снабжения предприят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" b="64003"/>
          <a:stretch/>
        </p:blipFill>
        <p:spPr bwMode="auto">
          <a:xfrm>
            <a:off x="573206" y="2636913"/>
            <a:ext cx="7165088" cy="8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рмы снабжения предприят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1599"/>
          <a:stretch/>
        </p:blipFill>
        <p:spPr bwMode="auto">
          <a:xfrm>
            <a:off x="1115616" y="5331409"/>
            <a:ext cx="7115175" cy="85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2272</Words>
  <Application>Microsoft Office PowerPoint</Application>
  <PresentationFormat>Экран (4:3)</PresentationFormat>
  <Paragraphs>302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Aharoni</vt:lpstr>
      <vt:lpstr>Arial</vt:lpstr>
      <vt:lpstr>Arial Black</vt:lpstr>
      <vt:lpstr>Calibri</vt:lpstr>
      <vt:lpstr>Georgia</vt:lpstr>
      <vt:lpstr>Symbol</vt:lpstr>
      <vt:lpstr>Tahoma</vt:lpstr>
      <vt:lpstr>Times New Roman</vt:lpstr>
      <vt:lpstr>Wingdings 2</vt:lpstr>
      <vt:lpstr>Тема Office</vt:lpstr>
      <vt:lpstr>Закупочная логистика</vt:lpstr>
      <vt:lpstr>Презентация PowerPoint</vt:lpstr>
      <vt:lpstr>Какой подвиг должны совершить менеджеры отдела продаж, чтобы достичь такого же эффекта? Вероятно, продать на большую сумму. На сколько? </vt:lpstr>
      <vt:lpstr>Закупочная логистика – это управление материальными потоками в процессе обеспечения организации материальными ресурсами</vt:lpstr>
      <vt:lpstr>Презентация PowerPoint</vt:lpstr>
      <vt:lpstr>Презентация PowerPoint</vt:lpstr>
      <vt:lpstr>Задачи и работы закупочной логистике: 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организации службы снабжения</vt:lpstr>
      <vt:lpstr>Варианты организации службы снабжения</vt:lpstr>
      <vt:lpstr>Варианты организации службы снабжения</vt:lpstr>
      <vt:lpstr>Планирование процесса приобретения продукции и услуг для удовлетворения потребностей фирмы (планирование закупок)</vt:lpstr>
      <vt:lpstr>Задачи планирования закупок:</vt:lpstr>
      <vt:lpstr>Методы закупок:</vt:lpstr>
      <vt:lpstr>Методы снабжения</vt:lpstr>
      <vt:lpstr>Система планирования производственных ресурсов (MRP)</vt:lpstr>
      <vt:lpstr>Методы снабжения</vt:lpstr>
      <vt:lpstr>Методы снабжения</vt:lpstr>
      <vt:lpstr>Презентация PowerPoint</vt:lpstr>
      <vt:lpstr>Выбор поставщика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привлекательности поставщика</vt:lpstr>
      <vt:lpstr>Расчета рейтинга поставщика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Основным приоритетом для компаний сегодня является повышение своей конкурентоспособности, достигаемое за счёт:</vt:lpstr>
      <vt:lpstr>Цифровые технологии в ключевых процессах управления цепочкой поставок</vt:lpstr>
      <vt:lpstr>Интенсивность внедрения цифровых технологий в сферах управления цепочкой поставок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 Семко</cp:lastModifiedBy>
  <cp:revision>21</cp:revision>
  <dcterms:created xsi:type="dcterms:W3CDTF">2019-10-03T19:09:19Z</dcterms:created>
  <dcterms:modified xsi:type="dcterms:W3CDTF">2020-10-08T08:45:48Z</dcterms:modified>
</cp:coreProperties>
</file>